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696" r:id="rId2"/>
    <p:sldMasterId id="2147483698" r:id="rId3"/>
    <p:sldMasterId id="2147483692" r:id="rId4"/>
    <p:sldMasterId id="2147483694" r:id="rId5"/>
    <p:sldMasterId id="2147483672" r:id="rId6"/>
    <p:sldMasterId id="2147483684" r:id="rId7"/>
  </p:sldMasterIdLst>
  <p:notesMasterIdLst>
    <p:notesMasterId r:id="rId17"/>
  </p:notesMasterIdLst>
  <p:handoutMasterIdLst>
    <p:handoutMasterId r:id="rId18"/>
  </p:handoutMasterIdLst>
  <p:sldIdLst>
    <p:sldId id="433" r:id="rId8"/>
    <p:sldId id="446" r:id="rId9"/>
    <p:sldId id="445" r:id="rId10"/>
    <p:sldId id="436" r:id="rId11"/>
    <p:sldId id="441" r:id="rId12"/>
    <p:sldId id="439" r:id="rId13"/>
    <p:sldId id="440" r:id="rId14"/>
    <p:sldId id="444" r:id="rId15"/>
    <p:sldId id="327"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p15:clr>
            <a:srgbClr val="A4A3A4"/>
          </p15:clr>
        </p15:guide>
        <p15:guide id="2" orient="horz" pos="2341">
          <p15:clr>
            <a:srgbClr val="A4A3A4"/>
          </p15:clr>
        </p15:guide>
        <p15:guide id="3" orient="horz" pos="3385">
          <p15:clr>
            <a:srgbClr val="A4A3A4"/>
          </p15:clr>
        </p15:guide>
        <p15:guide id="4" orient="horz" pos="3475">
          <p15:clr>
            <a:srgbClr val="A4A3A4"/>
          </p15:clr>
        </p15:guide>
        <p15:guide id="5" orient="horz" pos="1071">
          <p15:clr>
            <a:srgbClr val="A4A3A4"/>
          </p15:clr>
        </p15:guide>
        <p15:guide id="6" pos="2880">
          <p15:clr>
            <a:srgbClr val="A4A3A4"/>
          </p15:clr>
        </p15:guide>
        <p15:guide id="7" pos="431">
          <p15:clr>
            <a:srgbClr val="A4A3A4"/>
          </p15:clr>
        </p15:guide>
        <p15:guide id="8" pos="5329">
          <p15:clr>
            <a:srgbClr val="A4A3A4"/>
          </p15:clr>
        </p15:guide>
        <p15:guide id="9" pos="5511">
          <p15:clr>
            <a:srgbClr val="A4A3A4"/>
          </p15:clr>
        </p15:guide>
        <p15:guide id="10" pos="249">
          <p15:clr>
            <a:srgbClr val="A4A3A4"/>
          </p15:clr>
        </p15:guide>
        <p15:guide id="11" pos="1565">
          <p15:clr>
            <a:srgbClr val="A4A3A4"/>
          </p15:clr>
        </p15:guide>
        <p15:guide id="12" pos="52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7405"/>
    <a:srgbClr val="13AFAB"/>
    <a:srgbClr val="03202E"/>
    <a:srgbClr val="79AABB"/>
    <a:srgbClr val="5B7F8F"/>
    <a:srgbClr val="000000"/>
    <a:srgbClr val="C01D2E"/>
    <a:srgbClr val="018BB0"/>
    <a:srgbClr val="8FBF1D"/>
    <a:srgbClr val="3749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00" autoAdjust="0"/>
    <p:restoredTop sz="94660"/>
  </p:normalViewPr>
  <p:slideViewPr>
    <p:cSldViewPr>
      <p:cViewPr varScale="1">
        <p:scale>
          <a:sx n="94" d="100"/>
          <a:sy n="94" d="100"/>
        </p:scale>
        <p:origin x="796" y="68"/>
      </p:cViewPr>
      <p:guideLst>
        <p:guide orient="horz" pos="2251"/>
        <p:guide orient="horz" pos="2341"/>
        <p:guide orient="horz" pos="3385"/>
        <p:guide orient="horz" pos="3475"/>
        <p:guide orient="horz" pos="1071"/>
        <p:guide pos="2880"/>
        <p:guide pos="431"/>
        <p:guide pos="5329"/>
        <p:guide pos="5511"/>
        <p:guide pos="249"/>
        <p:guide pos="1565"/>
        <p:guide pos="5239"/>
      </p:guideLst>
    </p:cSldViewPr>
  </p:slideViewPr>
  <p:notesTextViewPr>
    <p:cViewPr>
      <p:scale>
        <a:sx n="1" d="1"/>
        <a:sy n="1" d="1"/>
      </p:scale>
      <p:origin x="0" y="0"/>
    </p:cViewPr>
  </p:notesTextViewPr>
  <p:notesViewPr>
    <p:cSldViewPr>
      <p:cViewPr varScale="1">
        <p:scale>
          <a:sx n="55" d="100"/>
          <a:sy n="55" d="100"/>
        </p:scale>
        <p:origin x="-117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Sheet1!$C$1</c:f>
              <c:strCache>
                <c:ptCount val="1"/>
                <c:pt idx="0">
                  <c:v>Y-Values</c:v>
                </c:pt>
              </c:strCache>
            </c:strRef>
          </c:tx>
          <c:spPr>
            <a:solidFill>
              <a:srgbClr val="03202E"/>
            </a:solidFill>
          </c:spPr>
          <c:invertIfNegative val="0"/>
          <c:dPt>
            <c:idx val="0"/>
            <c:invertIfNegative val="0"/>
            <c:bubble3D val="0"/>
            <c:spPr>
              <a:solidFill>
                <a:srgbClr val="13AFAB"/>
              </a:solidFill>
            </c:spPr>
            <c:extLst>
              <c:ext xmlns:c16="http://schemas.microsoft.com/office/drawing/2014/chart" uri="{C3380CC4-5D6E-409C-BE32-E72D297353CC}">
                <c16:uniqueId val="{00000000-334F-466B-BD38-96119F169F71}"/>
              </c:ext>
            </c:extLst>
          </c:dPt>
          <c:dPt>
            <c:idx val="1"/>
            <c:invertIfNegative val="0"/>
            <c:bubble3D val="0"/>
            <c:spPr>
              <a:solidFill>
                <a:srgbClr val="13AFAB"/>
              </a:solidFill>
            </c:spPr>
            <c:extLst>
              <c:ext xmlns:c16="http://schemas.microsoft.com/office/drawing/2014/chart" uri="{C3380CC4-5D6E-409C-BE32-E72D297353CC}">
                <c16:uniqueId val="{00000001-334F-466B-BD38-96119F169F71}"/>
              </c:ext>
            </c:extLst>
          </c:dPt>
          <c:dPt>
            <c:idx val="3"/>
            <c:invertIfNegative val="0"/>
            <c:bubble3D val="0"/>
            <c:spPr>
              <a:solidFill>
                <a:srgbClr val="FE7405"/>
              </a:solidFill>
            </c:spPr>
            <c:extLst>
              <c:ext xmlns:c16="http://schemas.microsoft.com/office/drawing/2014/chart" uri="{C3380CC4-5D6E-409C-BE32-E72D297353CC}">
                <c16:uniqueId val="{00000002-334F-466B-BD38-96119F169F71}"/>
              </c:ext>
            </c:extLst>
          </c:dPt>
          <c:dPt>
            <c:idx val="4"/>
            <c:invertIfNegative val="0"/>
            <c:bubble3D val="0"/>
            <c:spPr>
              <a:solidFill>
                <a:srgbClr val="13AFAB"/>
              </a:solidFill>
            </c:spPr>
            <c:extLst>
              <c:ext xmlns:c16="http://schemas.microsoft.com/office/drawing/2014/chart" uri="{C3380CC4-5D6E-409C-BE32-E72D297353CC}">
                <c16:uniqueId val="{00000003-334F-466B-BD38-96119F169F71}"/>
              </c:ext>
            </c:extLst>
          </c:dPt>
          <c:xVal>
            <c:numRef>
              <c:f>Sheet1!$B$2:$B$6</c:f>
              <c:numCache>
                <c:formatCode>General</c:formatCode>
                <c:ptCount val="5"/>
                <c:pt idx="0">
                  <c:v>0.4</c:v>
                </c:pt>
                <c:pt idx="1">
                  <c:v>2.6</c:v>
                </c:pt>
                <c:pt idx="2">
                  <c:v>2</c:v>
                </c:pt>
                <c:pt idx="3">
                  <c:v>0.5</c:v>
                </c:pt>
                <c:pt idx="4">
                  <c:v>1.6</c:v>
                </c:pt>
              </c:numCache>
            </c:numRef>
          </c:xVal>
          <c:yVal>
            <c:numRef>
              <c:f>Sheet1!$C$2:$C$6</c:f>
              <c:numCache>
                <c:formatCode>General</c:formatCode>
                <c:ptCount val="5"/>
                <c:pt idx="0">
                  <c:v>2.5</c:v>
                </c:pt>
                <c:pt idx="1">
                  <c:v>0.5</c:v>
                </c:pt>
                <c:pt idx="2">
                  <c:v>2.2999999999999998</c:v>
                </c:pt>
                <c:pt idx="3">
                  <c:v>0.60000000000000009</c:v>
                </c:pt>
                <c:pt idx="4">
                  <c:v>1.5</c:v>
                </c:pt>
              </c:numCache>
            </c:numRef>
          </c:yVal>
          <c:bubbleSize>
            <c:numRef>
              <c:f>Sheet1!$D$2:$D$6</c:f>
              <c:numCache>
                <c:formatCode>General</c:formatCode>
                <c:ptCount val="5"/>
                <c:pt idx="0">
                  <c:v>10</c:v>
                </c:pt>
                <c:pt idx="1">
                  <c:v>4</c:v>
                </c:pt>
                <c:pt idx="2">
                  <c:v>8</c:v>
                </c:pt>
                <c:pt idx="3">
                  <c:v>2</c:v>
                </c:pt>
                <c:pt idx="4">
                  <c:v>3</c:v>
                </c:pt>
              </c:numCache>
            </c:numRef>
          </c:bubbleSize>
          <c:bubble3D val="0"/>
          <c:extLst>
            <c:ext xmlns:c16="http://schemas.microsoft.com/office/drawing/2014/chart" uri="{C3380CC4-5D6E-409C-BE32-E72D297353CC}">
              <c16:uniqueId val="{00000004-334F-466B-BD38-96119F169F71}"/>
            </c:ext>
          </c:extLst>
        </c:ser>
        <c:dLbls>
          <c:showLegendKey val="0"/>
          <c:showVal val="0"/>
          <c:showCatName val="0"/>
          <c:showSerName val="0"/>
          <c:showPercent val="0"/>
          <c:showBubbleSize val="0"/>
        </c:dLbls>
        <c:bubbleScale val="100"/>
        <c:showNegBubbles val="0"/>
        <c:axId val="67664896"/>
        <c:axId val="67632512"/>
      </c:bubbleChart>
      <c:valAx>
        <c:axId val="67664896"/>
        <c:scaling>
          <c:orientation val="maxMin"/>
          <c:max val="3"/>
          <c:min val="0"/>
        </c:scaling>
        <c:delete val="0"/>
        <c:axPos val="b"/>
        <c:minorGridlines/>
        <c:numFmt formatCode="General" sourceLinked="1"/>
        <c:majorTickMark val="in"/>
        <c:minorTickMark val="none"/>
        <c:tickLblPos val="none"/>
        <c:spPr>
          <a:ln>
            <a:solidFill>
              <a:schemeClr val="bg1">
                <a:lumMod val="50000"/>
              </a:schemeClr>
            </a:solidFill>
          </a:ln>
        </c:spPr>
        <c:txPr>
          <a:bodyPr/>
          <a:lstStyle/>
          <a:p>
            <a:pPr>
              <a:defRPr sz="1400"/>
            </a:pPr>
            <a:endParaRPr lang="fr-FR"/>
          </a:p>
        </c:txPr>
        <c:crossAx val="67632512"/>
        <c:crosses val="autoZero"/>
        <c:crossBetween val="midCat"/>
        <c:majorUnit val="1"/>
        <c:minorUnit val="1"/>
      </c:valAx>
      <c:valAx>
        <c:axId val="67632512"/>
        <c:scaling>
          <c:orientation val="minMax"/>
          <c:max val="3"/>
          <c:min val="0"/>
        </c:scaling>
        <c:delete val="0"/>
        <c:axPos val="r"/>
        <c:minorGridlines/>
        <c:numFmt formatCode="General" sourceLinked="1"/>
        <c:majorTickMark val="out"/>
        <c:minorTickMark val="none"/>
        <c:tickLblPos val="none"/>
        <c:spPr>
          <a:ln>
            <a:solidFill>
              <a:schemeClr val="bg1">
                <a:lumMod val="50000"/>
              </a:schemeClr>
            </a:solidFill>
          </a:ln>
        </c:spPr>
        <c:txPr>
          <a:bodyPr/>
          <a:lstStyle/>
          <a:p>
            <a:pPr>
              <a:defRPr sz="1400"/>
            </a:pPr>
            <a:endParaRPr lang="fr-FR"/>
          </a:p>
        </c:txPr>
        <c:crossAx val="67664896"/>
        <c:crossesAt val="0"/>
        <c:crossBetween val="midCat"/>
        <c:majorUnit val="1"/>
        <c:minorUnit val="1"/>
      </c:valAx>
      <c:spPr>
        <a:ln>
          <a:solidFill>
            <a:schemeClr val="bg1">
              <a:lumMod val="50000"/>
            </a:schemeClr>
          </a:solidFill>
        </a:ln>
      </c:spPr>
    </c:plotArea>
    <c:plotVisOnly val="1"/>
    <c:dispBlanksAs val="gap"/>
    <c:showDLblsOverMax val="0"/>
  </c:chart>
  <c:txPr>
    <a:bodyPr/>
    <a:lstStyle/>
    <a:p>
      <a:pPr>
        <a:defRPr sz="1800"/>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MS</c:v>
                </c:pt>
              </c:strCache>
            </c:strRef>
          </c:tx>
          <c:spPr>
            <a:solidFill>
              <a:srgbClr val="13AFAB"/>
            </a:solidFill>
            <a:ln>
              <a:solidFill>
                <a:schemeClr val="bg1">
                  <a:lumMod val="50000"/>
                </a:schemeClr>
              </a:solidFill>
            </a:ln>
          </c:spPr>
          <c:dPt>
            <c:idx val="0"/>
            <c:bubble3D val="0"/>
            <c:spPr>
              <a:solidFill>
                <a:srgbClr val="03202E"/>
              </a:solidFill>
              <a:ln>
                <a:solidFill>
                  <a:schemeClr val="bg1">
                    <a:lumMod val="50000"/>
                  </a:schemeClr>
                </a:solidFill>
              </a:ln>
            </c:spPr>
            <c:extLst>
              <c:ext xmlns:c16="http://schemas.microsoft.com/office/drawing/2014/chart" uri="{C3380CC4-5D6E-409C-BE32-E72D297353CC}">
                <c16:uniqueId val="{00000000-18D5-480D-AF42-1F3539FCA889}"/>
              </c:ext>
            </c:extLst>
          </c:dPt>
          <c:dPt>
            <c:idx val="1"/>
            <c:bubble3D val="0"/>
            <c:spPr>
              <a:solidFill>
                <a:schemeClr val="bg1"/>
              </a:solidFill>
              <a:ln>
                <a:solidFill>
                  <a:schemeClr val="bg1">
                    <a:lumMod val="50000"/>
                  </a:schemeClr>
                </a:solidFill>
              </a:ln>
            </c:spPr>
            <c:extLst>
              <c:ext xmlns:c16="http://schemas.microsoft.com/office/drawing/2014/chart" uri="{C3380CC4-5D6E-409C-BE32-E72D297353CC}">
                <c16:uniqueId val="{00000001-18D5-480D-AF42-1F3539FCA889}"/>
              </c:ext>
            </c:extLst>
          </c:dPt>
          <c:cat>
            <c:strRef>
              <c:f>Sheet1!$A$2:$A$3</c:f>
              <c:strCache>
                <c:ptCount val="2"/>
                <c:pt idx="0">
                  <c:v>Market share</c:v>
                </c:pt>
                <c:pt idx="1">
                  <c:v>(autocalculation)</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2-18D5-480D-AF42-1F3539FCA889}"/>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MS</c:v>
                </c:pt>
              </c:strCache>
            </c:strRef>
          </c:tx>
          <c:spPr>
            <a:solidFill>
              <a:srgbClr val="13AFAB"/>
            </a:solidFill>
            <a:ln>
              <a:solidFill>
                <a:schemeClr val="bg1">
                  <a:lumMod val="50000"/>
                </a:schemeClr>
              </a:solidFill>
            </a:ln>
          </c:spPr>
          <c:dPt>
            <c:idx val="1"/>
            <c:bubble3D val="0"/>
            <c:spPr>
              <a:solidFill>
                <a:schemeClr val="bg1"/>
              </a:solidFill>
              <a:ln>
                <a:solidFill>
                  <a:schemeClr val="bg1">
                    <a:lumMod val="50000"/>
                  </a:schemeClr>
                </a:solidFill>
              </a:ln>
            </c:spPr>
            <c:extLst>
              <c:ext xmlns:c16="http://schemas.microsoft.com/office/drawing/2014/chart" uri="{C3380CC4-5D6E-409C-BE32-E72D297353CC}">
                <c16:uniqueId val="{00000000-3EA2-4DF2-A0EE-5F9CCF84155B}"/>
              </c:ext>
            </c:extLst>
          </c:dPt>
          <c:cat>
            <c:strRef>
              <c:f>Sheet1!$A$2:$A$3</c:f>
              <c:strCache>
                <c:ptCount val="2"/>
                <c:pt idx="0">
                  <c:v>Market share</c:v>
                </c:pt>
                <c:pt idx="1">
                  <c:v>(autocalculation)</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1-3EA2-4DF2-A0EE-5F9CCF84155B}"/>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MS</c:v>
                </c:pt>
              </c:strCache>
            </c:strRef>
          </c:tx>
          <c:spPr>
            <a:solidFill>
              <a:srgbClr val="13AFAB"/>
            </a:solidFill>
            <a:ln>
              <a:solidFill>
                <a:schemeClr val="bg1">
                  <a:lumMod val="50000"/>
                </a:schemeClr>
              </a:solidFill>
            </a:ln>
          </c:spPr>
          <c:dPt>
            <c:idx val="1"/>
            <c:bubble3D val="0"/>
            <c:spPr>
              <a:solidFill>
                <a:schemeClr val="bg1"/>
              </a:solidFill>
              <a:ln>
                <a:solidFill>
                  <a:schemeClr val="bg1">
                    <a:lumMod val="50000"/>
                  </a:schemeClr>
                </a:solidFill>
              </a:ln>
            </c:spPr>
            <c:extLst>
              <c:ext xmlns:c16="http://schemas.microsoft.com/office/drawing/2014/chart" uri="{C3380CC4-5D6E-409C-BE32-E72D297353CC}">
                <c16:uniqueId val="{00000000-B8C0-4CEA-9A15-F34830641FC7}"/>
              </c:ext>
            </c:extLst>
          </c:dPt>
          <c:cat>
            <c:strRef>
              <c:f>Sheet1!$A$2:$A$3</c:f>
              <c:strCache>
                <c:ptCount val="2"/>
                <c:pt idx="0">
                  <c:v>Market share</c:v>
                </c:pt>
                <c:pt idx="1">
                  <c:v>(autocalculation)</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1-B8C0-4CEA-9A15-F34830641FC7}"/>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MS</c:v>
                </c:pt>
              </c:strCache>
            </c:strRef>
          </c:tx>
          <c:spPr>
            <a:solidFill>
              <a:srgbClr val="13AFAB"/>
            </a:solidFill>
            <a:ln>
              <a:solidFill>
                <a:schemeClr val="bg1">
                  <a:lumMod val="50000"/>
                </a:schemeClr>
              </a:solidFill>
            </a:ln>
          </c:spPr>
          <c:dPt>
            <c:idx val="1"/>
            <c:bubble3D val="0"/>
            <c:spPr>
              <a:solidFill>
                <a:schemeClr val="bg1"/>
              </a:solidFill>
              <a:ln>
                <a:solidFill>
                  <a:schemeClr val="bg1">
                    <a:lumMod val="50000"/>
                  </a:schemeClr>
                </a:solidFill>
              </a:ln>
            </c:spPr>
            <c:extLst>
              <c:ext xmlns:c16="http://schemas.microsoft.com/office/drawing/2014/chart" uri="{C3380CC4-5D6E-409C-BE32-E72D297353CC}">
                <c16:uniqueId val="{00000000-7F57-460C-A9C2-3D4E3DE0F2A8}"/>
              </c:ext>
            </c:extLst>
          </c:dPt>
          <c:cat>
            <c:strRef>
              <c:f>Sheet1!$A$2:$A$3</c:f>
              <c:strCache>
                <c:ptCount val="2"/>
                <c:pt idx="0">
                  <c:v>Market share</c:v>
                </c:pt>
                <c:pt idx="1">
                  <c:v>(autocalculation)</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1-7F57-460C-A9C2-3D4E3DE0F2A8}"/>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MS</c:v>
                </c:pt>
              </c:strCache>
            </c:strRef>
          </c:tx>
          <c:spPr>
            <a:solidFill>
              <a:srgbClr val="13AFAB"/>
            </a:solidFill>
            <a:ln>
              <a:solidFill>
                <a:schemeClr val="bg1">
                  <a:lumMod val="50000"/>
                </a:schemeClr>
              </a:solidFill>
            </a:ln>
          </c:spPr>
          <c:dPt>
            <c:idx val="0"/>
            <c:bubble3D val="0"/>
            <c:spPr>
              <a:solidFill>
                <a:srgbClr val="FE7405"/>
              </a:solidFill>
              <a:ln>
                <a:solidFill>
                  <a:schemeClr val="bg1">
                    <a:lumMod val="50000"/>
                  </a:schemeClr>
                </a:solidFill>
              </a:ln>
            </c:spPr>
            <c:extLst>
              <c:ext xmlns:c16="http://schemas.microsoft.com/office/drawing/2014/chart" uri="{C3380CC4-5D6E-409C-BE32-E72D297353CC}">
                <c16:uniqueId val="{00000000-7E83-4444-8576-9FF9C8E87CAE}"/>
              </c:ext>
            </c:extLst>
          </c:dPt>
          <c:dPt>
            <c:idx val="1"/>
            <c:bubble3D val="0"/>
            <c:spPr>
              <a:solidFill>
                <a:schemeClr val="bg1"/>
              </a:solidFill>
              <a:ln>
                <a:solidFill>
                  <a:schemeClr val="bg1">
                    <a:lumMod val="50000"/>
                  </a:schemeClr>
                </a:solidFill>
              </a:ln>
            </c:spPr>
            <c:extLst>
              <c:ext xmlns:c16="http://schemas.microsoft.com/office/drawing/2014/chart" uri="{C3380CC4-5D6E-409C-BE32-E72D297353CC}">
                <c16:uniqueId val="{00000001-7E83-4444-8576-9FF9C8E87CAE}"/>
              </c:ext>
            </c:extLst>
          </c:dPt>
          <c:cat>
            <c:strRef>
              <c:f>Sheet1!$A$2:$A$3</c:f>
              <c:strCache>
                <c:ptCount val="2"/>
                <c:pt idx="0">
                  <c:v>Market share</c:v>
                </c:pt>
                <c:pt idx="1">
                  <c:v>(autocalculation)</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2-7E83-4444-8576-9FF9C8E87CAE}"/>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MS</c:v>
                </c:pt>
              </c:strCache>
            </c:strRef>
          </c:tx>
          <c:spPr>
            <a:solidFill>
              <a:srgbClr val="13AFAB"/>
            </a:solidFill>
            <a:ln>
              <a:solidFill>
                <a:schemeClr val="bg1">
                  <a:lumMod val="50000"/>
                </a:schemeClr>
              </a:solidFill>
            </a:ln>
          </c:spPr>
          <c:dPt>
            <c:idx val="0"/>
            <c:bubble3D val="0"/>
            <c:spPr>
              <a:solidFill>
                <a:schemeClr val="bg1">
                  <a:lumMod val="50000"/>
                </a:schemeClr>
              </a:solidFill>
              <a:ln>
                <a:solidFill>
                  <a:schemeClr val="bg1">
                    <a:lumMod val="50000"/>
                  </a:schemeClr>
                </a:solidFill>
              </a:ln>
            </c:spPr>
            <c:extLst>
              <c:ext xmlns:c16="http://schemas.microsoft.com/office/drawing/2014/chart" uri="{C3380CC4-5D6E-409C-BE32-E72D297353CC}">
                <c16:uniqueId val="{00000000-3C58-4DA0-943D-2CABB9BCF4E3}"/>
              </c:ext>
            </c:extLst>
          </c:dPt>
          <c:dPt>
            <c:idx val="1"/>
            <c:bubble3D val="0"/>
            <c:spPr>
              <a:solidFill>
                <a:schemeClr val="bg1"/>
              </a:solidFill>
              <a:ln>
                <a:solidFill>
                  <a:schemeClr val="bg1">
                    <a:lumMod val="50000"/>
                  </a:schemeClr>
                </a:solidFill>
              </a:ln>
            </c:spPr>
            <c:extLst>
              <c:ext xmlns:c16="http://schemas.microsoft.com/office/drawing/2014/chart" uri="{C3380CC4-5D6E-409C-BE32-E72D297353CC}">
                <c16:uniqueId val="{00000001-3C58-4DA0-943D-2CABB9BCF4E3}"/>
              </c:ext>
            </c:extLst>
          </c:dPt>
          <c:cat>
            <c:strRef>
              <c:f>Sheet1!$A$2:$A$3</c:f>
              <c:strCache>
                <c:ptCount val="2"/>
                <c:pt idx="0">
                  <c:v>Market share</c:v>
                </c:pt>
                <c:pt idx="1">
                  <c:v>(autocalculation)</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2-3C58-4DA0-943D-2CABB9BCF4E3}"/>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33B4B9-AFB0-43EB-82AF-ED70AC262E4F}" type="datetimeFigureOut">
              <a:rPr lang="en-US" smtClean="0"/>
              <a:pPr/>
              <a:t>2/13/2024</a:t>
            </a:fld>
            <a:endParaRPr lang="en-U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472C8F-9949-4688-BFEB-F813D79CFC0A}" type="slidenum">
              <a:rPr lang="en-US" smtClean="0"/>
              <a:pPr/>
              <a:t>‹N°›</a:t>
            </a:fld>
            <a:endParaRPr lang="en-US"/>
          </a:p>
        </p:txBody>
      </p:sp>
    </p:spTree>
    <p:extLst>
      <p:ext uri="{BB962C8B-B14F-4D97-AF65-F5344CB8AC3E}">
        <p14:creationId xmlns:p14="http://schemas.microsoft.com/office/powerpoint/2010/main" val="179299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31E77A-DD07-4A76-801D-B4BF4990C412}" type="datetimeFigureOut">
              <a:rPr lang="en-US" smtClean="0"/>
              <a:pPr/>
              <a:t>2/13/2024</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A3AB2B-189A-4C92-A457-C6A3833631A7}" type="slidenum">
              <a:rPr lang="en-US" smtClean="0"/>
              <a:pPr/>
              <a:t>‹N°›</a:t>
            </a:fld>
            <a:endParaRPr lang="en-US"/>
          </a:p>
        </p:txBody>
      </p:sp>
    </p:spTree>
    <p:extLst>
      <p:ext uri="{BB962C8B-B14F-4D97-AF65-F5344CB8AC3E}">
        <p14:creationId xmlns:p14="http://schemas.microsoft.com/office/powerpoint/2010/main" val="2753898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749A-8FB3-4A01-867C-2CAF1034BF5D}" type="slidenum">
              <a:rPr lang="en-US">
                <a:solidFill>
                  <a:prstClr val="black"/>
                </a:solidFill>
              </a:rPr>
              <a:pPr/>
              <a:t>9</a:t>
            </a:fld>
            <a:endParaRPr lang="en-US">
              <a:solidFill>
                <a:prstClr val="black"/>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323093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101017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3984982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2168427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4057890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657998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2276505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370893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1FA1CE-C640-4CE1-8D0A-EAE11EE28272}" type="datetimeFigureOut">
              <a:rPr lang="en-US" smtClean="0">
                <a:solidFill>
                  <a:prstClr val="black">
                    <a:tint val="75000"/>
                  </a:prstClr>
                </a:solidFill>
              </a:rPr>
              <a:pPr/>
              <a:t>2/13/2024</a:t>
            </a:fld>
            <a:endParaRPr lang="en-US">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en-US">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D44786E5-36B4-4750-9BD9-353AA4FBC168}"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699792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2590621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92196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3304216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136621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lvl1pPr>
              <a:defRPr>
                <a:solidFill>
                  <a:schemeClr val="bg1"/>
                </a:solidFill>
              </a:defRPr>
            </a:lvl1pPr>
          </a:lstStyle>
          <a:p>
            <a:r>
              <a:rPr lang="fr-FR" dirty="0"/>
              <a:t>Modifiez le style du titre</a:t>
            </a:r>
            <a:endParaRPr lang="en-US" dirty="0"/>
          </a:p>
        </p:txBody>
      </p:sp>
    </p:spTree>
    <p:extLst>
      <p:ext uri="{BB962C8B-B14F-4D97-AF65-F5344CB8AC3E}">
        <p14:creationId xmlns:p14="http://schemas.microsoft.com/office/powerpoint/2010/main" val="238462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bg1"/>
                </a:solidFill>
              </a:defRPr>
            </a:lvl1pPr>
          </a:lstStyle>
          <a:p>
            <a:r>
              <a:rPr lang="fr-FR"/>
              <a:t>Modifiez le style du titre</a:t>
            </a:r>
            <a:endParaRPr lang="en-US"/>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349700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3315960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AF6566F7-1EC5-4FB1-A740-87AC59F60FA5}" type="datetimeFigureOut">
              <a:rPr lang="en-US" smtClean="0"/>
              <a:pPr/>
              <a:t>2/13/2024</a:t>
            </a:fld>
            <a:endParaRPr lang="en-US"/>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5EA93299-72C2-404A-89A3-862F9A4C0069}" type="slidenum">
              <a:rPr lang="en-US" smtClean="0"/>
              <a:pPr/>
              <a:t>‹N°›</a:t>
            </a:fld>
            <a:endParaRPr lang="en-US"/>
          </a:p>
        </p:txBody>
      </p:sp>
    </p:spTree>
    <p:extLst>
      <p:ext uri="{BB962C8B-B14F-4D97-AF65-F5344CB8AC3E}">
        <p14:creationId xmlns:p14="http://schemas.microsoft.com/office/powerpoint/2010/main" val="16006028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www.mapeet.com/" TargetMode="External"/><Relationship Id="rId4" Type="http://schemas.openxmlformats.org/officeDocument/2006/relationships/hyperlink" Target="http://creativecommons.org/licenses/by-nc-sa/3.0/" TargetMode="Externa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 Id="rId5" Type="http://schemas.openxmlformats.org/officeDocument/2006/relationships/hyperlink" Target="http://www.mapeet.com/" TargetMode="External"/><Relationship Id="rId4" Type="http://schemas.openxmlformats.org/officeDocument/2006/relationships/hyperlink" Target="http://creativecommons.org/licenses/by-nc-sa/3.0/" TargetMode="External"/></Relationships>
</file>

<file path=ppt/slideMasters/_rels/slideMaster5.xml.rels><?xml version="1.0" encoding="UTF-8" standalone="yes"?>
<Relationships xmlns="http://schemas.openxmlformats.org/package/2006/relationships"><Relationship Id="rId3" Type="http://schemas.openxmlformats.org/officeDocument/2006/relationships/hyperlink" Target="http://creativecommons.org/licenses/by-nc-sa/3.0/" TargetMode="External"/><Relationship Id="rId2" Type="http://schemas.openxmlformats.org/officeDocument/2006/relationships/theme" Target="../theme/theme5.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www.mapeet.com/" TargetMode="Externa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hyperlink" Target="http://creativecommons.org/licenses/by-nc-sa/3.0/" TargetMode="Externa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6.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1.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hyperlink" Target="http://www.mapeet.com/" TargetMode="Externa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908720"/>
            <a:ext cx="9144000" cy="5688632"/>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620688"/>
          </a:xfrm>
          <a:prstGeom prst="rect">
            <a:avLst/>
          </a:prstGeom>
          <a:solidFill>
            <a:srgbClr val="1D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620688"/>
            <a:ext cx="9144000" cy="288032"/>
          </a:xfrm>
          <a:prstGeom prst="rect">
            <a:avLst/>
          </a:prstGeom>
          <a:solidFill>
            <a:srgbClr val="9EB3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2" name="Connecteur droit 11"/>
          <p:cNvCxnSpPr/>
          <p:nvPr/>
        </p:nvCxnSpPr>
        <p:spPr>
          <a:xfrm>
            <a:off x="0" y="620688"/>
            <a:ext cx="9144000" cy="0"/>
          </a:xfrm>
          <a:prstGeom prst="line">
            <a:avLst/>
          </a:prstGeom>
          <a:ln>
            <a:solidFill>
              <a:srgbClr val="CBDB23"/>
            </a:solidFill>
          </a:ln>
        </p:spPr>
        <p:style>
          <a:lnRef idx="1">
            <a:schemeClr val="accent1"/>
          </a:lnRef>
          <a:fillRef idx="0">
            <a:schemeClr val="accent1"/>
          </a:fillRef>
          <a:effectRef idx="0">
            <a:schemeClr val="accent1"/>
          </a:effectRef>
          <a:fontRef idx="minor">
            <a:schemeClr val="tx1"/>
          </a:fontRef>
        </p:style>
      </p:cxnSp>
      <p:sp>
        <p:nvSpPr>
          <p:cNvPr id="2"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Rectangle 12"/>
          <p:cNvSpPr/>
          <p:nvPr/>
        </p:nvSpPr>
        <p:spPr>
          <a:xfrm>
            <a:off x="0" y="6597352"/>
            <a:ext cx="9144000" cy="260648"/>
          </a:xfrm>
          <a:prstGeom prst="rect">
            <a:avLst/>
          </a:prstGeom>
          <a:solidFill>
            <a:srgbClr val="1D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4" name="Picture 6" descr="C:\Users\Utilisateur\Documents\Perso\sho8\logo v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736" y="188640"/>
            <a:ext cx="2659064" cy="98028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6012160" y="6597352"/>
            <a:ext cx="3109392" cy="230832"/>
          </a:xfrm>
          <a:prstGeom prst="rect">
            <a:avLst/>
          </a:prstGeom>
        </p:spPr>
        <p:txBody>
          <a:bodyPr wrap="square">
            <a:spAutoFit/>
          </a:bodyPr>
          <a:lstStyle/>
          <a:p>
            <a:pPr algn="r" fontAlgn="base"/>
            <a:r>
              <a:rPr lang="en-US" sz="900" b="0" i="0" kern="1200" dirty="0">
                <a:solidFill>
                  <a:schemeClr val="bg1"/>
                </a:solidFill>
                <a:effectLst/>
                <a:latin typeface="+mn-lt"/>
                <a:ea typeface="+mn-ea"/>
                <a:cs typeface="+mn-cs"/>
              </a:rPr>
              <a:t>This work is licensed under a </a:t>
            </a:r>
            <a:r>
              <a:rPr lang="en-US" sz="900" b="0" i="0" u="none" strike="noStrike" kern="1200" dirty="0">
                <a:solidFill>
                  <a:schemeClr val="bg1"/>
                </a:solidFill>
                <a:effectLst/>
                <a:latin typeface="+mn-lt"/>
                <a:ea typeface="+mn-ea"/>
                <a:cs typeface="+mn-cs"/>
                <a:hlinkClick r:id="rId4"/>
              </a:rPr>
              <a:t>Creative Commons Attribution</a:t>
            </a:r>
            <a:endParaRPr lang="en-US" sz="900" b="0" i="0" kern="1200" dirty="0">
              <a:solidFill>
                <a:schemeClr val="bg1"/>
              </a:solidFill>
              <a:effectLst/>
              <a:latin typeface="+mn-lt"/>
              <a:ea typeface="+mn-ea"/>
              <a:cs typeface="+mn-cs"/>
            </a:endParaRPr>
          </a:p>
        </p:txBody>
      </p:sp>
      <p:sp>
        <p:nvSpPr>
          <p:cNvPr id="15" name="Rectangle 14"/>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
        <p:nvSpPr>
          <p:cNvPr id="16" name="Rectangle 15">
            <a:hlinkClick r:id="rId5"/>
          </p:cNvPr>
          <p:cNvSpPr/>
          <p:nvPr/>
        </p:nvSpPr>
        <p:spPr>
          <a:xfrm>
            <a:off x="0" y="6597352"/>
            <a:ext cx="3109392" cy="230832"/>
          </a:xfrm>
          <a:prstGeom prst="rect">
            <a:avLst/>
          </a:prstGeom>
        </p:spPr>
        <p:txBody>
          <a:bodyPr wrap="square">
            <a:spAutoFit/>
          </a:bodyPr>
          <a:lstStyle/>
          <a:p>
            <a:pPr algn="l" fontAlgn="base"/>
            <a:r>
              <a:rPr lang="en-US" sz="900" b="0" i="0" kern="1200" dirty="0">
                <a:solidFill>
                  <a:schemeClr val="bg1"/>
                </a:solidFill>
                <a:effectLst/>
                <a:latin typeface="+mn-lt"/>
                <a:ea typeface="+mn-ea"/>
                <a:cs typeface="+mn-cs"/>
              </a:rPr>
              <a:t>© Copyright Showeet.com</a:t>
            </a:r>
          </a:p>
        </p:txBody>
      </p:sp>
    </p:spTree>
    <p:extLst>
      <p:ext uri="{BB962C8B-B14F-4D97-AF65-F5344CB8AC3E}">
        <p14:creationId xmlns:p14="http://schemas.microsoft.com/office/powerpoint/2010/main" val="3557685004"/>
      </p:ext>
    </p:extLst>
  </p:cSld>
  <p:clrMap bg1="lt1" tx1="dk1" bg2="lt2" tx2="dk2" accent1="accent1" accent2="accent2" accent3="accent3" accent4="accent4" accent5="accent5" accent6="accent6" hlink="hlink" folHlink="folHlink"/>
  <p:sldLayoutIdLst>
    <p:sldLayoutId id="2147483691" r:id="rId1"/>
  </p:sldLayoutIdLst>
  <p:txStyles>
    <p:titleStyle>
      <a:lvl1pPr algn="r" defTabSz="914400" rtl="0" eaLnBrk="1" latinLnBrk="0" hangingPunct="1">
        <a:spcBef>
          <a:spcPct val="0"/>
        </a:spcBef>
        <a:buNone/>
        <a:defRPr sz="2000" b="1" kern="1200" cap="small" normalizeH="0" baseline="0">
          <a:solidFill>
            <a:schemeClr val="bg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5" name="Rectangle 14"/>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Tree>
    <p:extLst>
      <p:ext uri="{BB962C8B-B14F-4D97-AF65-F5344CB8AC3E}">
        <p14:creationId xmlns:p14="http://schemas.microsoft.com/office/powerpoint/2010/main" val="3688746711"/>
      </p:ext>
    </p:extLst>
  </p:cSld>
  <p:clrMap bg1="lt1" tx1="dk1" bg2="lt2" tx2="dk2" accent1="accent1" accent2="accent2" accent3="accent3" accent4="accent4" accent5="accent5" accent6="accent6" hlink="hlink" folHlink="folHlink"/>
  <p:sldLayoutIdLst>
    <p:sldLayoutId id="2147483697" r:id="rId1"/>
  </p:sldLayoutIdLst>
  <p:txStyles>
    <p:titleStyle>
      <a:lvl1pPr algn="r" defTabSz="914400" rtl="0" eaLnBrk="1" latinLnBrk="0" hangingPunct="1">
        <a:spcBef>
          <a:spcPct val="0"/>
        </a:spcBef>
        <a:buNone/>
        <a:defRPr sz="2000" b="1" kern="1200" cap="small" normalizeH="0" baseline="0">
          <a:solidFill>
            <a:schemeClr val="accent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gradFill flip="none" rotWithShape="1">
            <a:gsLst>
              <a:gs pos="0">
                <a:schemeClr val="bg1"/>
              </a:gs>
              <a:gs pos="100000">
                <a:srgbClr val="DBDBD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5" name="Rectangle 14"/>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Tree>
    <p:extLst>
      <p:ext uri="{BB962C8B-B14F-4D97-AF65-F5344CB8AC3E}">
        <p14:creationId xmlns:p14="http://schemas.microsoft.com/office/powerpoint/2010/main" val="3974763103"/>
      </p:ext>
    </p:extLst>
  </p:cSld>
  <p:clrMap bg1="lt1" tx1="dk1" bg2="lt2" tx2="dk2" accent1="accent1" accent2="accent2" accent3="accent3" accent4="accent4" accent5="accent5" accent6="accent6" hlink="hlink" folHlink="folHlink"/>
  <p:sldLayoutIdLst>
    <p:sldLayoutId id="2147483699" r:id="rId1"/>
  </p:sldLayoutIdLst>
  <p:txStyles>
    <p:titleStyle>
      <a:lvl1pPr algn="r" defTabSz="914400" rtl="0" eaLnBrk="1" latinLnBrk="0" hangingPunct="1">
        <a:spcBef>
          <a:spcPct val="0"/>
        </a:spcBef>
        <a:buNone/>
        <a:defRPr sz="2000" b="1" kern="1200" cap="small" normalizeH="0" baseline="0">
          <a:solidFill>
            <a:schemeClr val="accent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908720"/>
            <a:ext cx="9144000" cy="5688632"/>
          </a:xfrm>
          <a:prstGeom prst="rect">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0" y="0"/>
            <a:ext cx="9144000" cy="620688"/>
          </a:xfrm>
          <a:prstGeom prst="rect">
            <a:avLst/>
          </a:prstGeom>
          <a:solidFill>
            <a:srgbClr val="1D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620688"/>
            <a:ext cx="9144000" cy="288032"/>
          </a:xfrm>
          <a:prstGeom prst="rect">
            <a:avLst/>
          </a:prstGeom>
          <a:solidFill>
            <a:srgbClr val="9EB3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2" name="Connecteur droit 11"/>
          <p:cNvCxnSpPr/>
          <p:nvPr/>
        </p:nvCxnSpPr>
        <p:spPr>
          <a:xfrm>
            <a:off x="0" y="620688"/>
            <a:ext cx="9144000" cy="0"/>
          </a:xfrm>
          <a:prstGeom prst="line">
            <a:avLst/>
          </a:prstGeom>
          <a:ln>
            <a:solidFill>
              <a:srgbClr val="CBDB23"/>
            </a:solidFill>
          </a:ln>
        </p:spPr>
        <p:style>
          <a:lnRef idx="1">
            <a:schemeClr val="accent1"/>
          </a:lnRef>
          <a:fillRef idx="0">
            <a:schemeClr val="accent1"/>
          </a:fillRef>
          <a:effectRef idx="0">
            <a:schemeClr val="accent1"/>
          </a:effectRef>
          <a:fontRef idx="minor">
            <a:schemeClr val="tx1"/>
          </a:fontRef>
        </p:style>
      </p:cxnSp>
      <p:sp>
        <p:nvSpPr>
          <p:cNvPr id="2"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Rectangle 12"/>
          <p:cNvSpPr/>
          <p:nvPr/>
        </p:nvSpPr>
        <p:spPr>
          <a:xfrm>
            <a:off x="0" y="6597352"/>
            <a:ext cx="9144000" cy="260648"/>
          </a:xfrm>
          <a:prstGeom prst="rect">
            <a:avLst/>
          </a:prstGeom>
          <a:solidFill>
            <a:srgbClr val="1D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4" name="Picture 6" descr="C:\Users\Utilisateur\Documents\Perso\sho8\logo v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736" y="188640"/>
            <a:ext cx="2659064" cy="98028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6012160" y="6597352"/>
            <a:ext cx="3109392" cy="230832"/>
          </a:xfrm>
          <a:prstGeom prst="rect">
            <a:avLst/>
          </a:prstGeom>
        </p:spPr>
        <p:txBody>
          <a:bodyPr wrap="square">
            <a:spAutoFit/>
          </a:bodyPr>
          <a:lstStyle/>
          <a:p>
            <a:pPr algn="r" fontAlgn="base"/>
            <a:r>
              <a:rPr lang="en-US" sz="900" b="0" i="0" kern="1200" dirty="0">
                <a:solidFill>
                  <a:schemeClr val="bg1"/>
                </a:solidFill>
                <a:effectLst/>
                <a:latin typeface="+mn-lt"/>
                <a:ea typeface="+mn-ea"/>
                <a:cs typeface="+mn-cs"/>
              </a:rPr>
              <a:t>This work is licensed under a </a:t>
            </a:r>
            <a:r>
              <a:rPr lang="en-US" sz="900" b="0" i="0" u="none" strike="noStrike" kern="1200" dirty="0">
                <a:solidFill>
                  <a:schemeClr val="bg1"/>
                </a:solidFill>
                <a:effectLst/>
                <a:latin typeface="+mn-lt"/>
                <a:ea typeface="+mn-ea"/>
                <a:cs typeface="+mn-cs"/>
                <a:hlinkClick r:id="rId4"/>
              </a:rPr>
              <a:t>Creative Commons Attribution</a:t>
            </a:r>
            <a:endParaRPr lang="en-US" sz="900" b="0" i="0" kern="1200" dirty="0">
              <a:solidFill>
                <a:schemeClr val="bg1"/>
              </a:solidFill>
              <a:effectLst/>
              <a:latin typeface="+mn-lt"/>
              <a:ea typeface="+mn-ea"/>
              <a:cs typeface="+mn-cs"/>
            </a:endParaRPr>
          </a:p>
        </p:txBody>
      </p:sp>
      <p:sp>
        <p:nvSpPr>
          <p:cNvPr id="15" name="Rectangle 14"/>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
        <p:nvSpPr>
          <p:cNvPr id="16" name="Rectangle 15">
            <a:hlinkClick r:id="rId5"/>
          </p:cNvPr>
          <p:cNvSpPr/>
          <p:nvPr/>
        </p:nvSpPr>
        <p:spPr>
          <a:xfrm>
            <a:off x="0" y="6597352"/>
            <a:ext cx="3109392" cy="230832"/>
          </a:xfrm>
          <a:prstGeom prst="rect">
            <a:avLst/>
          </a:prstGeom>
        </p:spPr>
        <p:txBody>
          <a:bodyPr wrap="square">
            <a:spAutoFit/>
          </a:bodyPr>
          <a:lstStyle/>
          <a:p>
            <a:pPr algn="l" fontAlgn="base"/>
            <a:r>
              <a:rPr lang="en-US" sz="900" b="0" i="0" kern="1200" dirty="0">
                <a:solidFill>
                  <a:schemeClr val="bg1"/>
                </a:solidFill>
                <a:effectLst/>
                <a:latin typeface="+mn-lt"/>
                <a:ea typeface="+mn-ea"/>
                <a:cs typeface="+mn-cs"/>
              </a:rPr>
              <a:t>© Copyright Showeet.com</a:t>
            </a:r>
          </a:p>
        </p:txBody>
      </p:sp>
    </p:spTree>
    <p:extLst>
      <p:ext uri="{BB962C8B-B14F-4D97-AF65-F5344CB8AC3E}">
        <p14:creationId xmlns:p14="http://schemas.microsoft.com/office/powerpoint/2010/main" val="3551489268"/>
      </p:ext>
    </p:extLst>
  </p:cSld>
  <p:clrMap bg1="lt1" tx1="dk1" bg2="lt2" tx2="dk2" accent1="accent1" accent2="accent2" accent3="accent3" accent4="accent4" accent5="accent5" accent6="accent6" hlink="hlink" folHlink="folHlink"/>
  <p:sldLayoutIdLst>
    <p:sldLayoutId id="2147483693" r:id="rId1"/>
  </p:sldLayoutIdLst>
  <p:txStyles>
    <p:titleStyle>
      <a:lvl1pPr algn="r" defTabSz="914400" rtl="0" eaLnBrk="1" latinLnBrk="0" hangingPunct="1">
        <a:spcBef>
          <a:spcPct val="0"/>
        </a:spcBef>
        <a:buNone/>
        <a:defRPr sz="2000" b="1" kern="1200" cap="small" normalizeH="0" baseline="0">
          <a:solidFill>
            <a:schemeClr val="bg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7" name="Groupe 16"/>
          <p:cNvGrpSpPr/>
          <p:nvPr/>
        </p:nvGrpSpPr>
        <p:grpSpPr>
          <a:xfrm>
            <a:off x="0" y="0"/>
            <a:ext cx="9144000" cy="6858000"/>
            <a:chOff x="0" y="0"/>
            <a:chExt cx="9144000" cy="6858000"/>
          </a:xfrm>
        </p:grpSpPr>
        <p:sp>
          <p:nvSpPr>
            <p:cNvPr id="18" name="Rectangle 11"/>
            <p:cNvSpPr>
              <a:spLocks noChangeArrowheads="1"/>
            </p:cNvSpPr>
            <p:nvPr/>
          </p:nvSpPr>
          <p:spPr bwMode="auto">
            <a:xfrm>
              <a:off x="0" y="0"/>
              <a:ext cx="9144000" cy="6858000"/>
            </a:xfrm>
            <a:prstGeom prst="rect">
              <a:avLst/>
            </a:prstGeom>
            <a:solidFill>
              <a:schemeClr val="tx1">
                <a:lumMod val="85000"/>
                <a:lumOff val="15000"/>
              </a:schemeClr>
            </a:solidFill>
            <a:ln>
              <a:noFill/>
            </a:ln>
            <a:effectLst/>
          </p:spPr>
          <p:txBody>
            <a:bodyPr wrap="none" anchor="ctr"/>
            <a:lstStyle/>
            <a:p>
              <a:endParaRPr lang="fr-FR"/>
            </a:p>
          </p:txBody>
        </p:sp>
        <p:sp>
          <p:nvSpPr>
            <p:cNvPr id="19" name="Rectangle 18"/>
            <p:cNvSpPr/>
            <p:nvPr/>
          </p:nvSpPr>
          <p:spPr>
            <a:xfrm>
              <a:off x="0" y="0"/>
              <a:ext cx="9144000" cy="62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0" y="620688"/>
              <a:ext cx="9144000" cy="28803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Connecteur droit 20"/>
            <p:cNvCxnSpPr/>
            <p:nvPr/>
          </p:nvCxnSpPr>
          <p:spPr>
            <a:xfrm>
              <a:off x="0" y="620688"/>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0" y="6597352"/>
              <a:ext cx="9144000" cy="2606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012160" y="6597352"/>
              <a:ext cx="3109392" cy="230832"/>
            </a:xfrm>
            <a:prstGeom prst="rect">
              <a:avLst/>
            </a:prstGeom>
          </p:spPr>
          <p:txBody>
            <a:bodyPr wrap="square">
              <a:spAutoFit/>
            </a:bodyPr>
            <a:lstStyle/>
            <a:p>
              <a:pPr algn="r" fontAlgn="base"/>
              <a:r>
                <a:rPr lang="en-US" sz="900" b="0" i="0" kern="1200" dirty="0">
                  <a:solidFill>
                    <a:schemeClr val="bg1"/>
                  </a:solidFill>
                  <a:effectLst/>
                  <a:latin typeface="+mn-lt"/>
                  <a:ea typeface="+mn-ea"/>
                  <a:cs typeface="+mn-cs"/>
                </a:rPr>
                <a:t>This work is licensed under a </a:t>
              </a:r>
              <a:r>
                <a:rPr lang="en-US" sz="900" b="0" i="0" u="none" strike="noStrike" kern="1200" dirty="0">
                  <a:solidFill>
                    <a:schemeClr val="bg1"/>
                  </a:solidFill>
                  <a:effectLst/>
                  <a:latin typeface="+mn-lt"/>
                  <a:ea typeface="+mn-ea"/>
                  <a:cs typeface="+mn-cs"/>
                  <a:hlinkClick r:id="rId3"/>
                </a:rPr>
                <a:t>Creative Commons Attribution</a:t>
              </a:r>
              <a:endParaRPr lang="en-US" sz="900" b="0" i="0" kern="1200" dirty="0">
                <a:solidFill>
                  <a:schemeClr val="bg1"/>
                </a:solidFill>
                <a:effectLst/>
                <a:latin typeface="+mn-lt"/>
                <a:ea typeface="+mn-ea"/>
                <a:cs typeface="+mn-cs"/>
              </a:endParaRPr>
            </a:p>
          </p:txBody>
        </p:sp>
        <p:sp>
          <p:nvSpPr>
            <p:cNvPr id="24" name="Rectangle 23">
              <a:hlinkClick r:id="rId4"/>
            </p:cNvPr>
            <p:cNvSpPr/>
            <p:nvPr/>
          </p:nvSpPr>
          <p:spPr>
            <a:xfrm>
              <a:off x="0" y="6597352"/>
              <a:ext cx="3109392" cy="230832"/>
            </a:xfrm>
            <a:prstGeom prst="rect">
              <a:avLst/>
            </a:prstGeom>
          </p:spPr>
          <p:txBody>
            <a:bodyPr wrap="square">
              <a:spAutoFit/>
            </a:bodyPr>
            <a:lstStyle/>
            <a:p>
              <a:pPr algn="l" fontAlgn="base"/>
              <a:r>
                <a:rPr lang="en-US" sz="900" b="0" i="0" kern="1200" dirty="0">
                  <a:solidFill>
                    <a:schemeClr val="bg1"/>
                  </a:solidFill>
                  <a:effectLst/>
                  <a:latin typeface="+mn-lt"/>
                  <a:ea typeface="+mn-ea"/>
                  <a:cs typeface="+mn-cs"/>
                </a:rPr>
                <a:t>© Copyright Showeet.com</a:t>
              </a:r>
            </a:p>
          </p:txBody>
        </p:sp>
      </p:grpSp>
      <p:sp>
        <p:nvSpPr>
          <p:cNvPr id="2"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pic>
        <p:nvPicPr>
          <p:cNvPr id="14" name="Picture 6" descr="C:\Users\Utilisateur\Documents\Perso\sho8\logo v3.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2736" y="188640"/>
            <a:ext cx="2659064" cy="980282"/>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Tree>
    <p:extLst>
      <p:ext uri="{BB962C8B-B14F-4D97-AF65-F5344CB8AC3E}">
        <p14:creationId xmlns:p14="http://schemas.microsoft.com/office/powerpoint/2010/main" val="944875287"/>
      </p:ext>
    </p:extLst>
  </p:cSld>
  <p:clrMap bg1="lt1" tx1="dk1" bg2="lt2" tx2="dk2" accent1="accent1" accent2="accent2" accent3="accent3" accent4="accent4" accent5="accent5" accent6="accent6" hlink="hlink" folHlink="folHlink"/>
  <p:sldLayoutIdLst>
    <p:sldLayoutId id="2147483695" r:id="rId1"/>
  </p:sldLayoutIdLst>
  <p:txStyles>
    <p:titleStyle>
      <a:lvl1pPr algn="r" defTabSz="914400" rtl="0" eaLnBrk="1" latinLnBrk="0" hangingPunct="1">
        <a:spcBef>
          <a:spcPct val="0"/>
        </a:spcBef>
        <a:buNone/>
        <a:defRPr sz="2000" b="1" kern="1200" cap="small" normalizeH="0" baseline="0">
          <a:solidFill>
            <a:schemeClr val="bg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20688"/>
          </a:xfrm>
          <a:prstGeom prst="rect">
            <a:avLst/>
          </a:prstGeom>
          <a:solidFill>
            <a:srgbClr val="1D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20688"/>
            <a:ext cx="9144000" cy="288032"/>
          </a:xfrm>
          <a:prstGeom prst="rect">
            <a:avLst/>
          </a:prstGeom>
          <a:solidFill>
            <a:srgbClr val="9EB3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Connecteur droit 11"/>
          <p:cNvCxnSpPr/>
          <p:nvPr/>
        </p:nvCxnSpPr>
        <p:spPr>
          <a:xfrm>
            <a:off x="0" y="620688"/>
            <a:ext cx="9144000" cy="0"/>
          </a:xfrm>
          <a:prstGeom prst="line">
            <a:avLst/>
          </a:prstGeom>
          <a:ln>
            <a:solidFill>
              <a:srgbClr val="CBDB23"/>
            </a:solidFill>
          </a:ln>
        </p:spPr>
        <p:style>
          <a:lnRef idx="1">
            <a:schemeClr val="accent1"/>
          </a:lnRef>
          <a:fillRef idx="0">
            <a:schemeClr val="accent1"/>
          </a:fillRef>
          <a:effectRef idx="0">
            <a:schemeClr val="accent1"/>
          </a:effectRef>
          <a:fontRef idx="minor">
            <a:schemeClr val="tx1"/>
          </a:fontRef>
        </p:style>
      </p:cxnSp>
      <p:sp>
        <p:nvSpPr>
          <p:cNvPr id="2"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Rectangle 12"/>
          <p:cNvSpPr/>
          <p:nvPr/>
        </p:nvSpPr>
        <p:spPr>
          <a:xfrm>
            <a:off x="0" y="6597352"/>
            <a:ext cx="9144000" cy="260648"/>
          </a:xfrm>
          <a:prstGeom prst="rect">
            <a:avLst/>
          </a:prstGeom>
          <a:solidFill>
            <a:srgbClr val="1D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012160" y="6597352"/>
            <a:ext cx="3109392" cy="230832"/>
          </a:xfrm>
          <a:prstGeom prst="rect">
            <a:avLst/>
          </a:prstGeom>
        </p:spPr>
        <p:txBody>
          <a:bodyPr wrap="square">
            <a:spAutoFit/>
          </a:bodyPr>
          <a:lstStyle/>
          <a:p>
            <a:pPr algn="r" fontAlgn="base"/>
            <a:r>
              <a:rPr lang="en-US" sz="900" b="0" i="0" kern="1200" dirty="0">
                <a:solidFill>
                  <a:schemeClr val="bg1"/>
                </a:solidFill>
                <a:effectLst/>
                <a:latin typeface="+mn-lt"/>
                <a:ea typeface="+mn-ea"/>
                <a:cs typeface="+mn-cs"/>
              </a:rPr>
              <a:t>This work is licensed under a </a:t>
            </a:r>
            <a:r>
              <a:rPr lang="en-US" sz="900" b="0" i="0" u="none" strike="noStrike" kern="1200" dirty="0">
                <a:solidFill>
                  <a:schemeClr val="bg1"/>
                </a:solidFill>
                <a:effectLst/>
                <a:latin typeface="+mn-lt"/>
                <a:ea typeface="+mn-ea"/>
                <a:cs typeface="+mn-cs"/>
                <a:hlinkClick r:id="rId13"/>
              </a:rPr>
              <a:t>Creative Commons Attribution</a:t>
            </a:r>
            <a:endParaRPr lang="en-US" sz="900" b="0" i="0" kern="1200" dirty="0">
              <a:solidFill>
                <a:schemeClr val="bg1"/>
              </a:solidFill>
              <a:effectLst/>
              <a:latin typeface="+mn-lt"/>
              <a:ea typeface="+mn-ea"/>
              <a:cs typeface="+mn-cs"/>
            </a:endParaRPr>
          </a:p>
        </p:txBody>
      </p:sp>
      <p:sp>
        <p:nvSpPr>
          <p:cNvPr id="14" name="Rectangle 13"/>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
        <p:nvSpPr>
          <p:cNvPr id="15" name="Rectangle 14">
            <a:hlinkClick r:id="rId14"/>
          </p:cNvPr>
          <p:cNvSpPr/>
          <p:nvPr/>
        </p:nvSpPr>
        <p:spPr>
          <a:xfrm>
            <a:off x="0" y="6597352"/>
            <a:ext cx="3109392" cy="230832"/>
          </a:xfrm>
          <a:prstGeom prst="rect">
            <a:avLst/>
          </a:prstGeom>
        </p:spPr>
        <p:txBody>
          <a:bodyPr wrap="square">
            <a:spAutoFit/>
          </a:bodyPr>
          <a:lstStyle/>
          <a:p>
            <a:pPr algn="l" fontAlgn="base"/>
            <a:r>
              <a:rPr lang="en-US" sz="900" b="0" i="0" kern="1200" dirty="0">
                <a:solidFill>
                  <a:schemeClr val="bg1"/>
                </a:solidFill>
                <a:effectLst/>
                <a:latin typeface="+mn-lt"/>
                <a:ea typeface="+mn-ea"/>
                <a:cs typeface="+mn-cs"/>
              </a:rPr>
              <a:t>© Copyright Showeet.com</a:t>
            </a:r>
          </a:p>
        </p:txBody>
      </p:sp>
      <p:pic>
        <p:nvPicPr>
          <p:cNvPr id="11" name="Picture 6" descr="C:\Users\Utilisateur\Documents\Perso\sho8\logo v3.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2736" y="188640"/>
            <a:ext cx="2659064" cy="980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6185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defTabSz="914400" rtl="0" eaLnBrk="1" latinLnBrk="0" hangingPunct="1">
        <a:spcBef>
          <a:spcPct val="0"/>
        </a:spcBef>
        <a:buNone/>
        <a:defRPr sz="2000" b="1" kern="1200" cap="small" normalizeH="0" baseline="0">
          <a:solidFill>
            <a:schemeClr val="bg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FA1CE-C640-4CE1-8D0A-EAE11EE28272}" type="datetimeFigureOut">
              <a:rPr lang="en-US" smtClean="0">
                <a:solidFill>
                  <a:prstClr val="black">
                    <a:tint val="75000"/>
                  </a:prstClr>
                </a:solidFill>
              </a:rPr>
              <a:pPr/>
              <a:t>2/13/2024</a:t>
            </a:fld>
            <a:endParaRPr lang="en-US">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786E5-36B4-4750-9BD9-353AA4FBC168}" type="slidenum">
              <a:rPr lang="en-US" smtClean="0">
                <a:solidFill>
                  <a:prstClr val="black">
                    <a:tint val="75000"/>
                  </a:prstClr>
                </a:solidFill>
              </a:rPr>
              <a:pPr/>
              <a:t>‹N°›</a:t>
            </a:fld>
            <a:endParaRPr lang="en-US">
              <a:solidFill>
                <a:prstClr val="black">
                  <a:tint val="75000"/>
                </a:prstClr>
              </a:solidFill>
            </a:endParaRPr>
          </a:p>
        </p:txBody>
      </p:sp>
      <p:sp>
        <p:nvSpPr>
          <p:cNvPr id="8" name="Rectangle 7"/>
          <p:cNvSpPr/>
          <p:nvPr/>
        </p:nvSpPr>
        <p:spPr>
          <a:xfrm rot="5400000">
            <a:off x="8473620" y="5799923"/>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Tree>
    <p:extLst>
      <p:ext uri="{BB962C8B-B14F-4D97-AF65-F5344CB8AC3E}">
        <p14:creationId xmlns:p14="http://schemas.microsoft.com/office/powerpoint/2010/main" val="754927796"/>
      </p:ext>
    </p:extLst>
  </p:cSld>
  <p:clrMap bg1="lt1" tx1="dk1" bg2="lt2" tx2="dk2" accent1="accent1" accent2="accent2" accent3="accent3" accent4="accent4" accent5="accent5" accent6="accent6" hlink="hlink" folHlink="folHlink"/>
  <p:sldLayoutIdLst>
    <p:sldLayoutId id="214748368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chart" Target="../charts/chart7.xml"/><Relationship Id="rId2" Type="http://schemas.openxmlformats.org/officeDocument/2006/relationships/chart" Target="../charts/chart2.xml"/><Relationship Id="rId1" Type="http://schemas.openxmlformats.org/officeDocument/2006/relationships/slideLayout" Target="../slideLayouts/slideLayout3.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creativecommons.org/licenses/by-nc-sa/3.0/"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2.png"/><Relationship Id="rId5" Type="http://schemas.openxmlformats.org/officeDocument/2006/relationships/hyperlink" Target="http://www.showeet.com/terms-of-use/" TargetMode="External"/><Relationship Id="rId10" Type="http://schemas.openxmlformats.org/officeDocument/2006/relationships/image" Target="../media/image6.png"/><Relationship Id="rId4" Type="http://schemas.openxmlformats.org/officeDocument/2006/relationships/hyperlink" Target="http://www.showeet.com/"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2681712" y="1007107"/>
            <a:ext cx="5643603" cy="4931244"/>
            <a:chOff x="2681712" y="1007107"/>
            <a:chExt cx="5643603" cy="4931244"/>
          </a:xfrm>
        </p:grpSpPr>
        <p:cxnSp>
          <p:nvCxnSpPr>
            <p:cNvPr id="26" name="Straight Arrow Connector 25"/>
            <p:cNvCxnSpPr/>
            <p:nvPr/>
          </p:nvCxnSpPr>
          <p:spPr>
            <a:xfrm rot="5400000" flipH="1" flipV="1">
              <a:off x="217206" y="3471613"/>
              <a:ext cx="4930810" cy="1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681713" y="5936328"/>
              <a:ext cx="5643602" cy="2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1" name="Subtitle 40"/>
          <p:cNvSpPr>
            <a:spLocks noGrp="1"/>
          </p:cNvSpPr>
          <p:nvPr>
            <p:ph type="subTitle" idx="1"/>
          </p:nvPr>
        </p:nvSpPr>
        <p:spPr/>
        <p:txBody>
          <a:bodyPr/>
          <a:lstStyle/>
          <a:p>
            <a:r>
              <a:rPr lang="en-US" dirty="0"/>
              <a:t>Overall Concept – Graphic Alternative #1</a:t>
            </a:r>
          </a:p>
        </p:txBody>
      </p:sp>
      <p:sp>
        <p:nvSpPr>
          <p:cNvPr id="4" name="Title 3"/>
          <p:cNvSpPr>
            <a:spLocks noGrp="1"/>
          </p:cNvSpPr>
          <p:nvPr>
            <p:ph type="title"/>
          </p:nvPr>
        </p:nvSpPr>
        <p:spPr/>
        <p:txBody>
          <a:bodyPr/>
          <a:lstStyle/>
          <a:p>
            <a:r>
              <a:rPr lang="en-US" dirty="0"/>
              <a:t>GE-McKinsey 9-Box Matrix</a:t>
            </a:r>
          </a:p>
        </p:txBody>
      </p:sp>
      <p:grpSp>
        <p:nvGrpSpPr>
          <p:cNvPr id="46" name="Group 45"/>
          <p:cNvGrpSpPr/>
          <p:nvPr/>
        </p:nvGrpSpPr>
        <p:grpSpPr>
          <a:xfrm>
            <a:off x="3857620" y="1072933"/>
            <a:ext cx="2861034" cy="2861034"/>
            <a:chOff x="3857620" y="1072933"/>
            <a:chExt cx="2861034" cy="2861034"/>
          </a:xfrm>
        </p:grpSpPr>
        <p:sp>
          <p:nvSpPr>
            <p:cNvPr id="6" name="Rectangle 5"/>
            <p:cNvSpPr/>
            <p:nvPr/>
          </p:nvSpPr>
          <p:spPr>
            <a:xfrm>
              <a:off x="3857620" y="1072933"/>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a:t>
              </a:r>
            </a:p>
            <a:p>
              <a:pPr algn="ctr"/>
              <a:r>
                <a:rPr lang="en-US" dirty="0"/>
                <a:t>grow</a:t>
              </a:r>
            </a:p>
          </p:txBody>
        </p:sp>
        <p:sp>
          <p:nvSpPr>
            <p:cNvPr id="7" name="Rectangle 6"/>
            <p:cNvSpPr/>
            <p:nvPr/>
          </p:nvSpPr>
          <p:spPr>
            <a:xfrm>
              <a:off x="5321405" y="1072933"/>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57620" y="2536718"/>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3857620" y="1072933"/>
            <a:ext cx="4324819" cy="4324820"/>
            <a:chOff x="3857620" y="1072933"/>
            <a:chExt cx="4324819" cy="4324820"/>
          </a:xfrm>
        </p:grpSpPr>
        <p:sp>
          <p:nvSpPr>
            <p:cNvPr id="8" name="Rectangle 7"/>
            <p:cNvSpPr/>
            <p:nvPr/>
          </p:nvSpPr>
          <p:spPr>
            <a:xfrm>
              <a:off x="6785190" y="1072933"/>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21405" y="2536718"/>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Selectivity/</a:t>
              </a:r>
            </a:p>
            <a:p>
              <a:pPr algn="ctr"/>
              <a:r>
                <a:rPr lang="en-US" dirty="0"/>
                <a:t>earnings</a:t>
              </a:r>
            </a:p>
          </p:txBody>
        </p:sp>
        <p:sp>
          <p:nvSpPr>
            <p:cNvPr id="12" name="Rectangle 11"/>
            <p:cNvSpPr/>
            <p:nvPr/>
          </p:nvSpPr>
          <p:spPr>
            <a:xfrm>
              <a:off x="3857620" y="4000504"/>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5321405" y="2536718"/>
            <a:ext cx="2861034" cy="2861035"/>
            <a:chOff x="5321405" y="2536718"/>
            <a:chExt cx="2861034" cy="2861035"/>
          </a:xfrm>
        </p:grpSpPr>
        <p:sp>
          <p:nvSpPr>
            <p:cNvPr id="11" name="Rectangle 10"/>
            <p:cNvSpPr/>
            <p:nvPr/>
          </p:nvSpPr>
          <p:spPr>
            <a:xfrm>
              <a:off x="6785190" y="2536718"/>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321405" y="4000504"/>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85190" y="4000504"/>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Harvest/</a:t>
              </a:r>
            </a:p>
            <a:p>
              <a:pPr algn="ctr"/>
              <a:r>
                <a:rPr lang="en-US" dirty="0"/>
                <a:t>divest</a:t>
              </a:r>
            </a:p>
          </p:txBody>
        </p:sp>
      </p:grpSp>
      <p:sp>
        <p:nvSpPr>
          <p:cNvPr id="15" name="TextBox 14"/>
          <p:cNvSpPr txBox="1"/>
          <p:nvPr/>
        </p:nvSpPr>
        <p:spPr>
          <a:xfrm>
            <a:off x="3857620" y="5436262"/>
            <a:ext cx="1397249" cy="315321"/>
          </a:xfrm>
          <a:prstGeom prst="rect">
            <a:avLst/>
          </a:prstGeom>
          <a:noFill/>
        </p:spPr>
        <p:txBody>
          <a:bodyPr wrap="square" rtlCol="0">
            <a:spAutoFit/>
          </a:bodyPr>
          <a:lstStyle/>
          <a:p>
            <a:pPr algn="ctr"/>
            <a:r>
              <a:rPr lang="en-US" sz="1600" dirty="0"/>
              <a:t>High</a:t>
            </a:r>
          </a:p>
        </p:txBody>
      </p:sp>
      <p:sp>
        <p:nvSpPr>
          <p:cNvPr id="16" name="TextBox 15"/>
          <p:cNvSpPr txBox="1"/>
          <p:nvPr/>
        </p:nvSpPr>
        <p:spPr>
          <a:xfrm>
            <a:off x="5321405" y="5436262"/>
            <a:ext cx="1397249" cy="315321"/>
          </a:xfrm>
          <a:prstGeom prst="rect">
            <a:avLst/>
          </a:prstGeom>
          <a:noFill/>
        </p:spPr>
        <p:txBody>
          <a:bodyPr wrap="square" rtlCol="0">
            <a:spAutoFit/>
          </a:bodyPr>
          <a:lstStyle/>
          <a:p>
            <a:pPr algn="ctr"/>
            <a:r>
              <a:rPr lang="en-US" sz="1600" dirty="0"/>
              <a:t>Medium</a:t>
            </a:r>
          </a:p>
        </p:txBody>
      </p:sp>
      <p:sp>
        <p:nvSpPr>
          <p:cNvPr id="17" name="TextBox 16"/>
          <p:cNvSpPr txBox="1"/>
          <p:nvPr/>
        </p:nvSpPr>
        <p:spPr>
          <a:xfrm>
            <a:off x="6785190" y="5436262"/>
            <a:ext cx="1397249" cy="315321"/>
          </a:xfrm>
          <a:prstGeom prst="rect">
            <a:avLst/>
          </a:prstGeom>
          <a:noFill/>
        </p:spPr>
        <p:txBody>
          <a:bodyPr wrap="square" rtlCol="0">
            <a:spAutoFit/>
          </a:bodyPr>
          <a:lstStyle/>
          <a:p>
            <a:pPr algn="ctr"/>
            <a:r>
              <a:rPr lang="en-US" sz="1600" dirty="0"/>
              <a:t>Low</a:t>
            </a:r>
          </a:p>
        </p:txBody>
      </p:sp>
      <p:sp>
        <p:nvSpPr>
          <p:cNvPr id="18" name="TextBox 17"/>
          <p:cNvSpPr txBox="1"/>
          <p:nvPr/>
        </p:nvSpPr>
        <p:spPr>
          <a:xfrm>
            <a:off x="2793049" y="1599564"/>
            <a:ext cx="931500" cy="315321"/>
          </a:xfrm>
          <a:prstGeom prst="rect">
            <a:avLst/>
          </a:prstGeom>
          <a:noFill/>
        </p:spPr>
        <p:txBody>
          <a:bodyPr wrap="square" rtlCol="0">
            <a:spAutoFit/>
          </a:bodyPr>
          <a:lstStyle/>
          <a:p>
            <a:r>
              <a:rPr lang="en-US" sz="1600" dirty="0"/>
              <a:t>High</a:t>
            </a:r>
          </a:p>
        </p:txBody>
      </p:sp>
      <p:sp>
        <p:nvSpPr>
          <p:cNvPr id="19" name="TextBox 18"/>
          <p:cNvSpPr txBox="1"/>
          <p:nvPr/>
        </p:nvSpPr>
        <p:spPr>
          <a:xfrm>
            <a:off x="2793049" y="3063349"/>
            <a:ext cx="931500" cy="315321"/>
          </a:xfrm>
          <a:prstGeom prst="rect">
            <a:avLst/>
          </a:prstGeom>
          <a:noFill/>
        </p:spPr>
        <p:txBody>
          <a:bodyPr wrap="square" rtlCol="0">
            <a:spAutoFit/>
          </a:bodyPr>
          <a:lstStyle/>
          <a:p>
            <a:r>
              <a:rPr lang="en-US" sz="1600" dirty="0"/>
              <a:t>Medium</a:t>
            </a:r>
          </a:p>
        </p:txBody>
      </p:sp>
      <p:sp>
        <p:nvSpPr>
          <p:cNvPr id="20" name="TextBox 19"/>
          <p:cNvSpPr txBox="1"/>
          <p:nvPr/>
        </p:nvSpPr>
        <p:spPr>
          <a:xfrm>
            <a:off x="2793049" y="4527135"/>
            <a:ext cx="931500" cy="315321"/>
          </a:xfrm>
          <a:prstGeom prst="rect">
            <a:avLst/>
          </a:prstGeom>
          <a:noFill/>
        </p:spPr>
        <p:txBody>
          <a:bodyPr wrap="square" rtlCol="0">
            <a:spAutoFit/>
          </a:bodyPr>
          <a:lstStyle/>
          <a:p>
            <a:r>
              <a:rPr lang="en-US" sz="1600" dirty="0"/>
              <a:t>Low</a:t>
            </a:r>
          </a:p>
        </p:txBody>
      </p:sp>
      <p:sp>
        <p:nvSpPr>
          <p:cNvPr id="21" name="TextBox 20"/>
          <p:cNvSpPr txBox="1"/>
          <p:nvPr/>
        </p:nvSpPr>
        <p:spPr>
          <a:xfrm>
            <a:off x="1038639" y="2935932"/>
            <a:ext cx="1796463" cy="646331"/>
          </a:xfrm>
          <a:prstGeom prst="rect">
            <a:avLst/>
          </a:prstGeom>
          <a:noFill/>
        </p:spPr>
        <p:txBody>
          <a:bodyPr wrap="square" rtlCol="0" anchor="ctr">
            <a:spAutoFit/>
          </a:bodyPr>
          <a:lstStyle/>
          <a:p>
            <a:r>
              <a:rPr lang="en-US" b="1" dirty="0"/>
              <a:t>Industry Attractiveness </a:t>
            </a:r>
          </a:p>
        </p:txBody>
      </p:sp>
      <p:sp>
        <p:nvSpPr>
          <p:cNvPr id="24" name="TextBox 23"/>
          <p:cNvSpPr txBox="1"/>
          <p:nvPr/>
        </p:nvSpPr>
        <p:spPr>
          <a:xfrm>
            <a:off x="3824721" y="6150642"/>
            <a:ext cx="4357718" cy="369332"/>
          </a:xfrm>
          <a:prstGeom prst="rect">
            <a:avLst/>
          </a:prstGeom>
          <a:noFill/>
        </p:spPr>
        <p:txBody>
          <a:bodyPr wrap="square" rtlCol="0" anchor="ctr">
            <a:spAutoFit/>
          </a:bodyPr>
          <a:lstStyle/>
          <a:p>
            <a:r>
              <a:rPr lang="en-US" b="1" dirty="0"/>
              <a:t>Competitive Strength of Business Unit</a:t>
            </a:r>
          </a:p>
        </p:txBody>
      </p:sp>
      <p:sp>
        <p:nvSpPr>
          <p:cNvPr id="32" name="TextBox 31"/>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sp>
        <p:nvSpPr>
          <p:cNvPr id="33" name="Rectangle 32"/>
          <p:cNvSpPr/>
          <p:nvPr/>
        </p:nvSpPr>
        <p:spPr>
          <a:xfrm>
            <a:off x="0" y="5500702"/>
            <a:ext cx="1785918" cy="938719"/>
          </a:xfrm>
          <a:prstGeom prst="rect">
            <a:avLst/>
          </a:prstGeom>
        </p:spPr>
        <p:txBody>
          <a:bodyPr wrap="square">
            <a:spAutoFit/>
          </a:bodyPr>
          <a:lstStyle/>
          <a:p>
            <a:pPr algn="just"/>
            <a:r>
              <a:rPr lang="en-US" sz="1100" dirty="0"/>
              <a:t>This matrix provides a systematic approach for the multi business corporation to prioritize investments among its business units.</a:t>
            </a:r>
          </a:p>
        </p:txBody>
      </p:sp>
      <p:grpSp>
        <p:nvGrpSpPr>
          <p:cNvPr id="38" name="Group 37"/>
          <p:cNvGrpSpPr/>
          <p:nvPr/>
        </p:nvGrpSpPr>
        <p:grpSpPr>
          <a:xfrm>
            <a:off x="0" y="642918"/>
            <a:ext cx="3120470" cy="1133197"/>
            <a:chOff x="0" y="857232"/>
            <a:chExt cx="3120470" cy="1133197"/>
          </a:xfrm>
        </p:grpSpPr>
        <p:sp>
          <p:nvSpPr>
            <p:cNvPr id="39" name="Rectangle 38"/>
            <p:cNvSpPr/>
            <p:nvPr/>
          </p:nvSpPr>
          <p:spPr>
            <a:xfrm>
              <a:off x="285720" y="1248026"/>
              <a:ext cx="214313" cy="214313"/>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0" name="Rectangle 39"/>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42" name="Rectangle 41"/>
            <p:cNvSpPr/>
            <p:nvPr/>
          </p:nvSpPr>
          <p:spPr>
            <a:xfrm>
              <a:off x="285720" y="1504094"/>
              <a:ext cx="214313" cy="214313"/>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3" name="Rectangle 42"/>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57" name="Rectangle 56"/>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59" name="Rectangle 58"/>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2681712" y="1007107"/>
            <a:ext cx="5643603" cy="4931244"/>
            <a:chOff x="2681712" y="1007107"/>
            <a:chExt cx="5643603" cy="4931244"/>
          </a:xfrm>
        </p:grpSpPr>
        <p:cxnSp>
          <p:nvCxnSpPr>
            <p:cNvPr id="26" name="Straight Arrow Connector 25"/>
            <p:cNvCxnSpPr/>
            <p:nvPr/>
          </p:nvCxnSpPr>
          <p:spPr>
            <a:xfrm rot="5400000" flipH="1" flipV="1">
              <a:off x="217206" y="3471613"/>
              <a:ext cx="4930810" cy="1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681713" y="5936328"/>
              <a:ext cx="5643602" cy="2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1" name="Subtitle 40"/>
          <p:cNvSpPr>
            <a:spLocks noGrp="1"/>
          </p:cNvSpPr>
          <p:nvPr>
            <p:ph type="subTitle" idx="1"/>
          </p:nvPr>
        </p:nvSpPr>
        <p:spPr/>
        <p:txBody>
          <a:bodyPr/>
          <a:lstStyle/>
          <a:p>
            <a:r>
              <a:rPr lang="en-US" dirty="0"/>
              <a:t>Overall Concept – Graphic Alternative #2</a:t>
            </a:r>
          </a:p>
        </p:txBody>
      </p:sp>
      <p:sp>
        <p:nvSpPr>
          <p:cNvPr id="4" name="Title 3"/>
          <p:cNvSpPr>
            <a:spLocks noGrp="1"/>
          </p:cNvSpPr>
          <p:nvPr>
            <p:ph type="title"/>
          </p:nvPr>
        </p:nvSpPr>
        <p:spPr/>
        <p:txBody>
          <a:bodyPr/>
          <a:lstStyle/>
          <a:p>
            <a:r>
              <a:rPr lang="en-US" dirty="0"/>
              <a:t>GE-McKinsey 9-Box Matrix</a:t>
            </a:r>
          </a:p>
        </p:txBody>
      </p:sp>
      <p:grpSp>
        <p:nvGrpSpPr>
          <p:cNvPr id="45" name="Group 44"/>
          <p:cNvGrpSpPr/>
          <p:nvPr/>
        </p:nvGrpSpPr>
        <p:grpSpPr>
          <a:xfrm>
            <a:off x="3857620" y="1072933"/>
            <a:ext cx="2861034" cy="2861034"/>
            <a:chOff x="3857620" y="1072933"/>
            <a:chExt cx="2861034" cy="2861034"/>
          </a:xfrm>
        </p:grpSpPr>
        <p:sp>
          <p:nvSpPr>
            <p:cNvPr id="6" name="Rectangle 5"/>
            <p:cNvSpPr/>
            <p:nvPr/>
          </p:nvSpPr>
          <p:spPr>
            <a:xfrm>
              <a:off x="3857620" y="1072933"/>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a:t>
              </a:r>
            </a:p>
            <a:p>
              <a:pPr algn="ctr"/>
              <a:r>
                <a:rPr lang="en-US" dirty="0"/>
                <a:t>grow</a:t>
              </a:r>
            </a:p>
          </p:txBody>
        </p:sp>
        <p:sp>
          <p:nvSpPr>
            <p:cNvPr id="7" name="Rectangle 6"/>
            <p:cNvSpPr/>
            <p:nvPr/>
          </p:nvSpPr>
          <p:spPr>
            <a:xfrm>
              <a:off x="5321405" y="1072933"/>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57620" y="2536718"/>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a:off x="5321405" y="2536718"/>
            <a:ext cx="2861034" cy="2861035"/>
            <a:chOff x="5321405" y="2536718"/>
            <a:chExt cx="2861034" cy="2861035"/>
          </a:xfrm>
        </p:grpSpPr>
        <p:sp>
          <p:nvSpPr>
            <p:cNvPr id="11" name="Rectangle 10"/>
            <p:cNvSpPr/>
            <p:nvPr/>
          </p:nvSpPr>
          <p:spPr>
            <a:xfrm>
              <a:off x="6785190" y="2536718"/>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321405" y="4000504"/>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85190" y="4000504"/>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Harvest/</a:t>
              </a:r>
            </a:p>
            <a:p>
              <a:pPr algn="ctr"/>
              <a:r>
                <a:rPr lang="en-US" dirty="0"/>
                <a:t>divest</a:t>
              </a:r>
            </a:p>
          </p:txBody>
        </p:sp>
      </p:grpSp>
      <p:sp>
        <p:nvSpPr>
          <p:cNvPr id="15" name="TextBox 14"/>
          <p:cNvSpPr txBox="1"/>
          <p:nvPr/>
        </p:nvSpPr>
        <p:spPr>
          <a:xfrm>
            <a:off x="3857620" y="5436262"/>
            <a:ext cx="1397249" cy="315321"/>
          </a:xfrm>
          <a:prstGeom prst="rect">
            <a:avLst/>
          </a:prstGeom>
          <a:noFill/>
        </p:spPr>
        <p:txBody>
          <a:bodyPr wrap="square" rtlCol="0">
            <a:spAutoFit/>
          </a:bodyPr>
          <a:lstStyle/>
          <a:p>
            <a:pPr algn="ctr"/>
            <a:r>
              <a:rPr lang="en-US" sz="1600" dirty="0"/>
              <a:t>High</a:t>
            </a:r>
          </a:p>
        </p:txBody>
      </p:sp>
      <p:sp>
        <p:nvSpPr>
          <p:cNvPr id="16" name="TextBox 15"/>
          <p:cNvSpPr txBox="1"/>
          <p:nvPr/>
        </p:nvSpPr>
        <p:spPr>
          <a:xfrm>
            <a:off x="5321405" y="5436262"/>
            <a:ext cx="1397249" cy="315321"/>
          </a:xfrm>
          <a:prstGeom prst="rect">
            <a:avLst/>
          </a:prstGeom>
          <a:noFill/>
        </p:spPr>
        <p:txBody>
          <a:bodyPr wrap="square" rtlCol="0">
            <a:spAutoFit/>
          </a:bodyPr>
          <a:lstStyle/>
          <a:p>
            <a:pPr algn="ctr"/>
            <a:r>
              <a:rPr lang="en-US" sz="1600" dirty="0"/>
              <a:t>Medium</a:t>
            </a:r>
          </a:p>
        </p:txBody>
      </p:sp>
      <p:sp>
        <p:nvSpPr>
          <p:cNvPr id="17" name="TextBox 16"/>
          <p:cNvSpPr txBox="1"/>
          <p:nvPr/>
        </p:nvSpPr>
        <p:spPr>
          <a:xfrm>
            <a:off x="6785190" y="5436262"/>
            <a:ext cx="1397249" cy="315321"/>
          </a:xfrm>
          <a:prstGeom prst="rect">
            <a:avLst/>
          </a:prstGeom>
          <a:noFill/>
        </p:spPr>
        <p:txBody>
          <a:bodyPr wrap="square" rtlCol="0">
            <a:spAutoFit/>
          </a:bodyPr>
          <a:lstStyle/>
          <a:p>
            <a:pPr algn="ctr"/>
            <a:r>
              <a:rPr lang="en-US" sz="1600" dirty="0"/>
              <a:t>Low</a:t>
            </a:r>
          </a:p>
        </p:txBody>
      </p:sp>
      <p:sp>
        <p:nvSpPr>
          <p:cNvPr id="18" name="TextBox 17"/>
          <p:cNvSpPr txBox="1"/>
          <p:nvPr/>
        </p:nvSpPr>
        <p:spPr>
          <a:xfrm>
            <a:off x="2793049" y="1599564"/>
            <a:ext cx="931500" cy="315321"/>
          </a:xfrm>
          <a:prstGeom prst="rect">
            <a:avLst/>
          </a:prstGeom>
          <a:noFill/>
        </p:spPr>
        <p:txBody>
          <a:bodyPr wrap="square" rtlCol="0">
            <a:spAutoFit/>
          </a:bodyPr>
          <a:lstStyle/>
          <a:p>
            <a:r>
              <a:rPr lang="en-US" sz="1600" dirty="0"/>
              <a:t>High</a:t>
            </a:r>
          </a:p>
        </p:txBody>
      </p:sp>
      <p:sp>
        <p:nvSpPr>
          <p:cNvPr id="19" name="TextBox 18"/>
          <p:cNvSpPr txBox="1"/>
          <p:nvPr/>
        </p:nvSpPr>
        <p:spPr>
          <a:xfrm>
            <a:off x="2793049" y="3063349"/>
            <a:ext cx="931500" cy="315321"/>
          </a:xfrm>
          <a:prstGeom prst="rect">
            <a:avLst/>
          </a:prstGeom>
          <a:noFill/>
        </p:spPr>
        <p:txBody>
          <a:bodyPr wrap="square" rtlCol="0">
            <a:spAutoFit/>
          </a:bodyPr>
          <a:lstStyle/>
          <a:p>
            <a:r>
              <a:rPr lang="en-US" sz="1600" dirty="0"/>
              <a:t>Medium</a:t>
            </a:r>
          </a:p>
        </p:txBody>
      </p:sp>
      <p:sp>
        <p:nvSpPr>
          <p:cNvPr id="20" name="TextBox 19"/>
          <p:cNvSpPr txBox="1"/>
          <p:nvPr/>
        </p:nvSpPr>
        <p:spPr>
          <a:xfrm>
            <a:off x="2793049" y="4527135"/>
            <a:ext cx="931500" cy="315321"/>
          </a:xfrm>
          <a:prstGeom prst="rect">
            <a:avLst/>
          </a:prstGeom>
          <a:noFill/>
        </p:spPr>
        <p:txBody>
          <a:bodyPr wrap="square" rtlCol="0">
            <a:spAutoFit/>
          </a:bodyPr>
          <a:lstStyle/>
          <a:p>
            <a:r>
              <a:rPr lang="en-US" sz="1600" dirty="0"/>
              <a:t>Low</a:t>
            </a:r>
          </a:p>
        </p:txBody>
      </p:sp>
      <p:sp>
        <p:nvSpPr>
          <p:cNvPr id="21" name="TextBox 20"/>
          <p:cNvSpPr txBox="1"/>
          <p:nvPr/>
        </p:nvSpPr>
        <p:spPr>
          <a:xfrm>
            <a:off x="1038639" y="2935932"/>
            <a:ext cx="1796463" cy="646331"/>
          </a:xfrm>
          <a:prstGeom prst="rect">
            <a:avLst/>
          </a:prstGeom>
          <a:noFill/>
        </p:spPr>
        <p:txBody>
          <a:bodyPr wrap="square" rtlCol="0" anchor="ctr">
            <a:spAutoFit/>
          </a:bodyPr>
          <a:lstStyle/>
          <a:p>
            <a:r>
              <a:rPr lang="en-US" b="1" dirty="0"/>
              <a:t>Industry Attractiveness </a:t>
            </a:r>
          </a:p>
        </p:txBody>
      </p:sp>
      <p:sp>
        <p:nvSpPr>
          <p:cNvPr id="24" name="TextBox 23"/>
          <p:cNvSpPr txBox="1"/>
          <p:nvPr/>
        </p:nvSpPr>
        <p:spPr>
          <a:xfrm>
            <a:off x="3824721" y="6150642"/>
            <a:ext cx="4357718" cy="369332"/>
          </a:xfrm>
          <a:prstGeom prst="rect">
            <a:avLst/>
          </a:prstGeom>
          <a:noFill/>
        </p:spPr>
        <p:txBody>
          <a:bodyPr wrap="square" rtlCol="0" anchor="ctr">
            <a:spAutoFit/>
          </a:bodyPr>
          <a:lstStyle/>
          <a:p>
            <a:r>
              <a:rPr lang="en-US" b="1" dirty="0"/>
              <a:t>Competitive Strength of Business Unit</a:t>
            </a:r>
          </a:p>
        </p:txBody>
      </p:sp>
      <p:sp>
        <p:nvSpPr>
          <p:cNvPr id="32" name="TextBox 31"/>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sp>
        <p:nvSpPr>
          <p:cNvPr id="33" name="Rectangle 32"/>
          <p:cNvSpPr/>
          <p:nvPr/>
        </p:nvSpPr>
        <p:spPr>
          <a:xfrm>
            <a:off x="0" y="5500702"/>
            <a:ext cx="1785918" cy="938719"/>
          </a:xfrm>
          <a:prstGeom prst="rect">
            <a:avLst/>
          </a:prstGeom>
        </p:spPr>
        <p:txBody>
          <a:bodyPr wrap="square">
            <a:spAutoFit/>
          </a:bodyPr>
          <a:lstStyle/>
          <a:p>
            <a:pPr algn="just"/>
            <a:r>
              <a:rPr lang="en-US" sz="1100" dirty="0"/>
              <a:t>This matrix provides a systematic approach for the multi business corporation to prioritize investments among its business units.</a:t>
            </a:r>
          </a:p>
        </p:txBody>
      </p:sp>
      <p:grpSp>
        <p:nvGrpSpPr>
          <p:cNvPr id="44" name="Group 43"/>
          <p:cNvGrpSpPr/>
          <p:nvPr/>
        </p:nvGrpSpPr>
        <p:grpSpPr>
          <a:xfrm>
            <a:off x="3857620" y="1072933"/>
            <a:ext cx="4324819" cy="4324820"/>
            <a:chOff x="3857620" y="1072933"/>
            <a:chExt cx="4324819" cy="4324820"/>
          </a:xfrm>
        </p:grpSpPr>
        <p:sp>
          <p:nvSpPr>
            <p:cNvPr id="8" name="Rectangle 7"/>
            <p:cNvSpPr/>
            <p:nvPr/>
          </p:nvSpPr>
          <p:spPr>
            <a:xfrm>
              <a:off x="6785190" y="1072933"/>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21405" y="2536718"/>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Selectivity/</a:t>
              </a:r>
            </a:p>
            <a:p>
              <a:pPr algn="ctr"/>
              <a:r>
                <a:rPr lang="en-US" dirty="0"/>
                <a:t>earnings</a:t>
              </a:r>
            </a:p>
          </p:txBody>
        </p:sp>
        <p:sp>
          <p:nvSpPr>
            <p:cNvPr id="12" name="Rectangle 11"/>
            <p:cNvSpPr/>
            <p:nvPr/>
          </p:nvSpPr>
          <p:spPr>
            <a:xfrm>
              <a:off x="3857620" y="4000504"/>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p:cNvSpPr/>
            <p:nvPr/>
          </p:nvSpPr>
          <p:spPr>
            <a:xfrm rot="16200000">
              <a:off x="3857847" y="2536941"/>
              <a:ext cx="1396800" cy="1397249"/>
            </a:xfrm>
            <a:prstGeom prst="rtTriangle">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Triangle 39"/>
            <p:cNvSpPr/>
            <p:nvPr/>
          </p:nvSpPr>
          <p:spPr>
            <a:xfrm rot="16200000">
              <a:off x="5321629" y="1072709"/>
              <a:ext cx="1396800" cy="1397249"/>
            </a:xfrm>
            <a:prstGeom prst="rtTriangle">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Triangle 41"/>
            <p:cNvSpPr/>
            <p:nvPr/>
          </p:nvSpPr>
          <p:spPr>
            <a:xfrm rot="5400000">
              <a:off x="6785415" y="2536494"/>
              <a:ext cx="1396800" cy="1397249"/>
            </a:xfrm>
            <a:prstGeom prst="rtTriangle">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Triangle 42"/>
            <p:cNvSpPr/>
            <p:nvPr/>
          </p:nvSpPr>
          <p:spPr>
            <a:xfrm rot="5400000">
              <a:off x="5321630" y="4000280"/>
              <a:ext cx="1396800" cy="1397249"/>
            </a:xfrm>
            <a:prstGeom prst="rtTriangle">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0" y="642918"/>
            <a:ext cx="3120470" cy="1133197"/>
            <a:chOff x="0" y="857232"/>
            <a:chExt cx="3120470" cy="1133197"/>
          </a:xfrm>
        </p:grpSpPr>
        <p:sp>
          <p:nvSpPr>
            <p:cNvPr id="58" name="Rectangle 57"/>
            <p:cNvSpPr/>
            <p:nvPr/>
          </p:nvSpPr>
          <p:spPr>
            <a:xfrm>
              <a:off x="285720" y="1248026"/>
              <a:ext cx="214313" cy="214313"/>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9" name="Rectangle 58"/>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60" name="Rectangle 59"/>
            <p:cNvSpPr/>
            <p:nvPr/>
          </p:nvSpPr>
          <p:spPr>
            <a:xfrm>
              <a:off x="285720" y="1504094"/>
              <a:ext cx="214313" cy="214313"/>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1" name="Rectangle 60"/>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62" name="Rectangle 61"/>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64" name="Rectangle 63"/>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2681712" y="1007107"/>
            <a:ext cx="5643603" cy="4931244"/>
            <a:chOff x="2681712" y="1007107"/>
            <a:chExt cx="5643603" cy="4931244"/>
          </a:xfrm>
        </p:grpSpPr>
        <p:cxnSp>
          <p:nvCxnSpPr>
            <p:cNvPr id="26" name="Straight Arrow Connector 25"/>
            <p:cNvCxnSpPr/>
            <p:nvPr/>
          </p:nvCxnSpPr>
          <p:spPr>
            <a:xfrm rot="5400000" flipH="1" flipV="1">
              <a:off x="217206" y="3471613"/>
              <a:ext cx="4930810" cy="1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681713" y="5936328"/>
              <a:ext cx="5643602" cy="2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1" name="Subtitle 40"/>
          <p:cNvSpPr>
            <a:spLocks noGrp="1"/>
          </p:cNvSpPr>
          <p:nvPr>
            <p:ph type="subTitle" idx="1"/>
          </p:nvPr>
        </p:nvSpPr>
        <p:spPr/>
        <p:txBody>
          <a:bodyPr/>
          <a:lstStyle/>
          <a:p>
            <a:r>
              <a:rPr lang="en-US" dirty="0"/>
              <a:t>Overall Concept – Graphic Alternative #3</a:t>
            </a:r>
          </a:p>
        </p:txBody>
      </p:sp>
      <p:sp>
        <p:nvSpPr>
          <p:cNvPr id="4" name="Title 3"/>
          <p:cNvSpPr>
            <a:spLocks noGrp="1"/>
          </p:cNvSpPr>
          <p:nvPr>
            <p:ph type="title"/>
          </p:nvPr>
        </p:nvSpPr>
        <p:spPr/>
        <p:txBody>
          <a:bodyPr/>
          <a:lstStyle/>
          <a:p>
            <a:r>
              <a:rPr lang="en-US" dirty="0"/>
              <a:t>GE-McKinsey 9-Box Matrix</a:t>
            </a:r>
          </a:p>
        </p:txBody>
      </p:sp>
      <p:grpSp>
        <p:nvGrpSpPr>
          <p:cNvPr id="40" name="Group 39"/>
          <p:cNvGrpSpPr/>
          <p:nvPr/>
        </p:nvGrpSpPr>
        <p:grpSpPr>
          <a:xfrm>
            <a:off x="3857620" y="1072933"/>
            <a:ext cx="2861035" cy="2861034"/>
            <a:chOff x="3857620" y="1072933"/>
            <a:chExt cx="2861035" cy="2861034"/>
          </a:xfrm>
        </p:grpSpPr>
        <p:sp>
          <p:nvSpPr>
            <p:cNvPr id="6" name="Rectangle 5"/>
            <p:cNvSpPr/>
            <p:nvPr/>
          </p:nvSpPr>
          <p:spPr>
            <a:xfrm>
              <a:off x="3857620" y="1072933"/>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a:t>
              </a:r>
            </a:p>
            <a:p>
              <a:pPr algn="ctr"/>
              <a:r>
                <a:rPr lang="en-US" dirty="0"/>
                <a:t>grow</a:t>
              </a:r>
            </a:p>
          </p:txBody>
        </p:sp>
        <p:sp>
          <p:nvSpPr>
            <p:cNvPr id="7" name="Rectangle 6"/>
            <p:cNvSpPr/>
            <p:nvPr/>
          </p:nvSpPr>
          <p:spPr>
            <a:xfrm>
              <a:off x="5214943" y="1072933"/>
              <a:ext cx="1503712"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57620" y="2428868"/>
              <a:ext cx="1397249" cy="150509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3857620" y="1072933"/>
            <a:ext cx="4324819" cy="4324820"/>
            <a:chOff x="3857620" y="1072933"/>
            <a:chExt cx="4324819" cy="4324820"/>
          </a:xfrm>
        </p:grpSpPr>
        <p:sp>
          <p:nvSpPr>
            <p:cNvPr id="8" name="Rectangle 7"/>
            <p:cNvSpPr/>
            <p:nvPr/>
          </p:nvSpPr>
          <p:spPr>
            <a:xfrm>
              <a:off x="6785190" y="1072933"/>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21405" y="2536718"/>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Selectivity/</a:t>
              </a:r>
            </a:p>
            <a:p>
              <a:pPr algn="ctr"/>
              <a:r>
                <a:rPr lang="en-US" dirty="0"/>
                <a:t>earnings</a:t>
              </a:r>
            </a:p>
          </p:txBody>
        </p:sp>
        <p:sp>
          <p:nvSpPr>
            <p:cNvPr id="12" name="Rectangle 11"/>
            <p:cNvSpPr/>
            <p:nvPr/>
          </p:nvSpPr>
          <p:spPr>
            <a:xfrm>
              <a:off x="3857620" y="4000504"/>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5321405" y="2536718"/>
            <a:ext cx="2861034" cy="2861035"/>
            <a:chOff x="5321405" y="2536718"/>
            <a:chExt cx="2861034" cy="2861035"/>
          </a:xfrm>
        </p:grpSpPr>
        <p:sp>
          <p:nvSpPr>
            <p:cNvPr id="11" name="Rectangle 10"/>
            <p:cNvSpPr/>
            <p:nvPr/>
          </p:nvSpPr>
          <p:spPr>
            <a:xfrm>
              <a:off x="6785190" y="2536718"/>
              <a:ext cx="1397249" cy="1463786"/>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321405" y="4000504"/>
              <a:ext cx="1465173"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85190" y="4000504"/>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Harvest/</a:t>
              </a:r>
            </a:p>
            <a:p>
              <a:pPr algn="ctr"/>
              <a:r>
                <a:rPr lang="en-US" dirty="0"/>
                <a:t>divest</a:t>
              </a:r>
            </a:p>
          </p:txBody>
        </p:sp>
      </p:grpSp>
      <p:sp>
        <p:nvSpPr>
          <p:cNvPr id="15" name="TextBox 14"/>
          <p:cNvSpPr txBox="1"/>
          <p:nvPr/>
        </p:nvSpPr>
        <p:spPr>
          <a:xfrm>
            <a:off x="3857620" y="5436262"/>
            <a:ext cx="1397249" cy="315321"/>
          </a:xfrm>
          <a:prstGeom prst="rect">
            <a:avLst/>
          </a:prstGeom>
          <a:noFill/>
        </p:spPr>
        <p:txBody>
          <a:bodyPr wrap="square" rtlCol="0">
            <a:spAutoFit/>
          </a:bodyPr>
          <a:lstStyle/>
          <a:p>
            <a:pPr algn="ctr"/>
            <a:r>
              <a:rPr lang="en-US" sz="1600" dirty="0"/>
              <a:t>High</a:t>
            </a:r>
          </a:p>
        </p:txBody>
      </p:sp>
      <p:sp>
        <p:nvSpPr>
          <p:cNvPr id="16" name="TextBox 15"/>
          <p:cNvSpPr txBox="1"/>
          <p:nvPr/>
        </p:nvSpPr>
        <p:spPr>
          <a:xfrm>
            <a:off x="5321405" y="5436262"/>
            <a:ext cx="1397249" cy="315321"/>
          </a:xfrm>
          <a:prstGeom prst="rect">
            <a:avLst/>
          </a:prstGeom>
          <a:noFill/>
        </p:spPr>
        <p:txBody>
          <a:bodyPr wrap="square" rtlCol="0">
            <a:spAutoFit/>
          </a:bodyPr>
          <a:lstStyle/>
          <a:p>
            <a:pPr algn="ctr"/>
            <a:r>
              <a:rPr lang="en-US" sz="1600" dirty="0"/>
              <a:t>Medium</a:t>
            </a:r>
          </a:p>
        </p:txBody>
      </p:sp>
      <p:sp>
        <p:nvSpPr>
          <p:cNvPr id="17" name="TextBox 16"/>
          <p:cNvSpPr txBox="1"/>
          <p:nvPr/>
        </p:nvSpPr>
        <p:spPr>
          <a:xfrm>
            <a:off x="6785190" y="5436262"/>
            <a:ext cx="1397249" cy="315321"/>
          </a:xfrm>
          <a:prstGeom prst="rect">
            <a:avLst/>
          </a:prstGeom>
          <a:noFill/>
        </p:spPr>
        <p:txBody>
          <a:bodyPr wrap="square" rtlCol="0">
            <a:spAutoFit/>
          </a:bodyPr>
          <a:lstStyle/>
          <a:p>
            <a:pPr algn="ctr"/>
            <a:r>
              <a:rPr lang="en-US" sz="1600" dirty="0"/>
              <a:t>Low</a:t>
            </a:r>
          </a:p>
        </p:txBody>
      </p:sp>
      <p:sp>
        <p:nvSpPr>
          <p:cNvPr id="18" name="TextBox 17"/>
          <p:cNvSpPr txBox="1"/>
          <p:nvPr/>
        </p:nvSpPr>
        <p:spPr>
          <a:xfrm>
            <a:off x="2793049" y="1599564"/>
            <a:ext cx="931500" cy="315321"/>
          </a:xfrm>
          <a:prstGeom prst="rect">
            <a:avLst/>
          </a:prstGeom>
          <a:noFill/>
        </p:spPr>
        <p:txBody>
          <a:bodyPr wrap="square" rtlCol="0">
            <a:spAutoFit/>
          </a:bodyPr>
          <a:lstStyle/>
          <a:p>
            <a:r>
              <a:rPr lang="en-US" sz="1600" dirty="0"/>
              <a:t>High</a:t>
            </a:r>
          </a:p>
        </p:txBody>
      </p:sp>
      <p:sp>
        <p:nvSpPr>
          <p:cNvPr id="19" name="TextBox 18"/>
          <p:cNvSpPr txBox="1"/>
          <p:nvPr/>
        </p:nvSpPr>
        <p:spPr>
          <a:xfrm>
            <a:off x="2793049" y="3063349"/>
            <a:ext cx="931500" cy="315321"/>
          </a:xfrm>
          <a:prstGeom prst="rect">
            <a:avLst/>
          </a:prstGeom>
          <a:noFill/>
        </p:spPr>
        <p:txBody>
          <a:bodyPr wrap="square" rtlCol="0">
            <a:spAutoFit/>
          </a:bodyPr>
          <a:lstStyle/>
          <a:p>
            <a:r>
              <a:rPr lang="en-US" sz="1600" dirty="0"/>
              <a:t>Medium</a:t>
            </a:r>
          </a:p>
        </p:txBody>
      </p:sp>
      <p:sp>
        <p:nvSpPr>
          <p:cNvPr id="20" name="TextBox 19"/>
          <p:cNvSpPr txBox="1"/>
          <p:nvPr/>
        </p:nvSpPr>
        <p:spPr>
          <a:xfrm>
            <a:off x="2793049" y="4527135"/>
            <a:ext cx="931500" cy="315321"/>
          </a:xfrm>
          <a:prstGeom prst="rect">
            <a:avLst/>
          </a:prstGeom>
          <a:noFill/>
        </p:spPr>
        <p:txBody>
          <a:bodyPr wrap="square" rtlCol="0">
            <a:spAutoFit/>
          </a:bodyPr>
          <a:lstStyle/>
          <a:p>
            <a:r>
              <a:rPr lang="en-US" sz="1600" dirty="0"/>
              <a:t>Low</a:t>
            </a:r>
          </a:p>
        </p:txBody>
      </p:sp>
      <p:sp>
        <p:nvSpPr>
          <p:cNvPr id="21" name="TextBox 20"/>
          <p:cNvSpPr txBox="1"/>
          <p:nvPr/>
        </p:nvSpPr>
        <p:spPr>
          <a:xfrm>
            <a:off x="1038639" y="2935932"/>
            <a:ext cx="1796463" cy="646331"/>
          </a:xfrm>
          <a:prstGeom prst="rect">
            <a:avLst/>
          </a:prstGeom>
          <a:noFill/>
        </p:spPr>
        <p:txBody>
          <a:bodyPr wrap="square" rtlCol="0" anchor="ctr">
            <a:spAutoFit/>
          </a:bodyPr>
          <a:lstStyle/>
          <a:p>
            <a:r>
              <a:rPr lang="en-US" b="1" dirty="0"/>
              <a:t>Industry Attractiveness </a:t>
            </a:r>
          </a:p>
        </p:txBody>
      </p:sp>
      <p:sp>
        <p:nvSpPr>
          <p:cNvPr id="24" name="TextBox 23"/>
          <p:cNvSpPr txBox="1"/>
          <p:nvPr/>
        </p:nvSpPr>
        <p:spPr>
          <a:xfrm>
            <a:off x="3824721" y="6150642"/>
            <a:ext cx="4357718" cy="369332"/>
          </a:xfrm>
          <a:prstGeom prst="rect">
            <a:avLst/>
          </a:prstGeom>
          <a:noFill/>
        </p:spPr>
        <p:txBody>
          <a:bodyPr wrap="square" rtlCol="0" anchor="ctr">
            <a:spAutoFit/>
          </a:bodyPr>
          <a:lstStyle/>
          <a:p>
            <a:r>
              <a:rPr lang="en-US" b="1" dirty="0"/>
              <a:t>Competitive Strength of Business Unit</a:t>
            </a:r>
          </a:p>
        </p:txBody>
      </p:sp>
      <p:sp>
        <p:nvSpPr>
          <p:cNvPr id="32" name="TextBox 31"/>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sp>
        <p:nvSpPr>
          <p:cNvPr id="33" name="Rectangle 32"/>
          <p:cNvSpPr/>
          <p:nvPr/>
        </p:nvSpPr>
        <p:spPr>
          <a:xfrm>
            <a:off x="0" y="5500702"/>
            <a:ext cx="1785918" cy="938719"/>
          </a:xfrm>
          <a:prstGeom prst="rect">
            <a:avLst/>
          </a:prstGeom>
        </p:spPr>
        <p:txBody>
          <a:bodyPr wrap="square">
            <a:spAutoFit/>
          </a:bodyPr>
          <a:lstStyle/>
          <a:p>
            <a:pPr algn="just"/>
            <a:r>
              <a:rPr lang="en-US" sz="1100" dirty="0"/>
              <a:t>This matrix provides a systematic approach for the multi business corporation to prioritize investments among its business units.</a:t>
            </a:r>
          </a:p>
        </p:txBody>
      </p:sp>
      <p:grpSp>
        <p:nvGrpSpPr>
          <p:cNvPr id="38" name="Group 37"/>
          <p:cNvGrpSpPr/>
          <p:nvPr/>
        </p:nvGrpSpPr>
        <p:grpSpPr>
          <a:xfrm>
            <a:off x="0" y="642918"/>
            <a:ext cx="3120470" cy="1133197"/>
            <a:chOff x="0" y="857232"/>
            <a:chExt cx="3120470" cy="1133197"/>
          </a:xfrm>
        </p:grpSpPr>
        <p:sp>
          <p:nvSpPr>
            <p:cNvPr id="39" name="Rectangle 38"/>
            <p:cNvSpPr/>
            <p:nvPr/>
          </p:nvSpPr>
          <p:spPr>
            <a:xfrm>
              <a:off x="285720" y="1248026"/>
              <a:ext cx="214313" cy="214313"/>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3" name="Rectangle 52"/>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55" name="Rectangle 54"/>
            <p:cNvSpPr/>
            <p:nvPr/>
          </p:nvSpPr>
          <p:spPr>
            <a:xfrm>
              <a:off x="285720" y="1504094"/>
              <a:ext cx="214313" cy="214313"/>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6" name="Rectangle 55"/>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57" name="Rectangle 56"/>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59" name="Rectangle 58"/>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57"/>
          <p:cNvGrpSpPr/>
          <p:nvPr/>
        </p:nvGrpSpPr>
        <p:grpSpPr>
          <a:xfrm>
            <a:off x="2681712" y="1007107"/>
            <a:ext cx="5643603" cy="4931244"/>
            <a:chOff x="2681712" y="1007107"/>
            <a:chExt cx="5643603" cy="4931244"/>
          </a:xfrm>
        </p:grpSpPr>
        <p:cxnSp>
          <p:nvCxnSpPr>
            <p:cNvPr id="26" name="Straight Arrow Connector 25"/>
            <p:cNvCxnSpPr/>
            <p:nvPr/>
          </p:nvCxnSpPr>
          <p:spPr>
            <a:xfrm rot="5400000" flipH="1" flipV="1">
              <a:off x="217206" y="3471613"/>
              <a:ext cx="4930810" cy="1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681713" y="5936328"/>
              <a:ext cx="5643602" cy="2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8" name="Subtitle 47"/>
          <p:cNvSpPr>
            <a:spLocks noGrp="1"/>
          </p:cNvSpPr>
          <p:nvPr>
            <p:ph type="subTitle" idx="1"/>
          </p:nvPr>
        </p:nvSpPr>
        <p:spPr/>
        <p:txBody>
          <a:bodyPr/>
          <a:lstStyle/>
          <a:p>
            <a:r>
              <a:rPr lang="en-US" dirty="0"/>
              <a:t>Main Actions</a:t>
            </a:r>
          </a:p>
        </p:txBody>
      </p:sp>
      <p:sp>
        <p:nvSpPr>
          <p:cNvPr id="4" name="Title 3"/>
          <p:cNvSpPr>
            <a:spLocks noGrp="1"/>
          </p:cNvSpPr>
          <p:nvPr>
            <p:ph type="title"/>
          </p:nvPr>
        </p:nvSpPr>
        <p:spPr/>
        <p:txBody>
          <a:bodyPr/>
          <a:lstStyle/>
          <a:p>
            <a:r>
              <a:rPr lang="en-US" dirty="0"/>
              <a:t>GE-McKinsey 9-Box Matrix</a:t>
            </a:r>
          </a:p>
        </p:txBody>
      </p:sp>
      <p:sp>
        <p:nvSpPr>
          <p:cNvPr id="6" name="Rectangle 5"/>
          <p:cNvSpPr/>
          <p:nvPr/>
        </p:nvSpPr>
        <p:spPr>
          <a:xfrm>
            <a:off x="3857620" y="1072933"/>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Protect position</a:t>
            </a:r>
          </a:p>
        </p:txBody>
      </p:sp>
      <p:sp>
        <p:nvSpPr>
          <p:cNvPr id="7" name="Rectangle 6"/>
          <p:cNvSpPr/>
          <p:nvPr/>
        </p:nvSpPr>
        <p:spPr>
          <a:xfrm>
            <a:off x="5321405" y="1072933"/>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 to build</a:t>
            </a:r>
          </a:p>
        </p:txBody>
      </p:sp>
      <p:sp>
        <p:nvSpPr>
          <p:cNvPr id="8" name="Rectangle 7"/>
          <p:cNvSpPr/>
          <p:nvPr/>
        </p:nvSpPr>
        <p:spPr>
          <a:xfrm>
            <a:off x="6785190" y="1072933"/>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Build selectively</a:t>
            </a:r>
          </a:p>
        </p:txBody>
      </p:sp>
      <p:sp>
        <p:nvSpPr>
          <p:cNvPr id="9" name="Rectangle 8"/>
          <p:cNvSpPr/>
          <p:nvPr/>
        </p:nvSpPr>
        <p:spPr>
          <a:xfrm>
            <a:off x="3857620" y="2536718"/>
            <a:ext cx="1397249"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Build selectively</a:t>
            </a:r>
          </a:p>
        </p:txBody>
      </p:sp>
      <p:sp>
        <p:nvSpPr>
          <p:cNvPr id="10" name="Rectangle 9"/>
          <p:cNvSpPr/>
          <p:nvPr/>
        </p:nvSpPr>
        <p:spPr>
          <a:xfrm>
            <a:off x="5321405" y="2536718"/>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Selectivity/ Manage for earnings</a:t>
            </a:r>
          </a:p>
        </p:txBody>
      </p:sp>
      <p:sp>
        <p:nvSpPr>
          <p:cNvPr id="11" name="Rectangle 10"/>
          <p:cNvSpPr/>
          <p:nvPr/>
        </p:nvSpPr>
        <p:spPr>
          <a:xfrm>
            <a:off x="6785190" y="2536718"/>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Expand or Harvest</a:t>
            </a:r>
          </a:p>
        </p:txBody>
      </p:sp>
      <p:sp>
        <p:nvSpPr>
          <p:cNvPr id="12" name="Rectangle 11"/>
          <p:cNvSpPr/>
          <p:nvPr/>
        </p:nvSpPr>
        <p:spPr>
          <a:xfrm>
            <a:off x="3857620" y="4000504"/>
            <a:ext cx="1397249"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Protect position and refocus</a:t>
            </a:r>
          </a:p>
        </p:txBody>
      </p:sp>
      <p:sp>
        <p:nvSpPr>
          <p:cNvPr id="13" name="Rectangle 12"/>
          <p:cNvSpPr/>
          <p:nvPr/>
        </p:nvSpPr>
        <p:spPr>
          <a:xfrm>
            <a:off x="5321405" y="4000504"/>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Manage for earnings</a:t>
            </a:r>
          </a:p>
        </p:txBody>
      </p:sp>
      <p:sp>
        <p:nvSpPr>
          <p:cNvPr id="14" name="Rectangle 13"/>
          <p:cNvSpPr/>
          <p:nvPr/>
        </p:nvSpPr>
        <p:spPr>
          <a:xfrm>
            <a:off x="6785190" y="4000504"/>
            <a:ext cx="1397249"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Divest</a:t>
            </a:r>
          </a:p>
        </p:txBody>
      </p:sp>
      <p:sp>
        <p:nvSpPr>
          <p:cNvPr id="15" name="TextBox 14"/>
          <p:cNvSpPr txBox="1"/>
          <p:nvPr/>
        </p:nvSpPr>
        <p:spPr>
          <a:xfrm>
            <a:off x="3857620" y="5436262"/>
            <a:ext cx="1397249" cy="315321"/>
          </a:xfrm>
          <a:prstGeom prst="rect">
            <a:avLst/>
          </a:prstGeom>
          <a:noFill/>
        </p:spPr>
        <p:txBody>
          <a:bodyPr wrap="square" rtlCol="0">
            <a:spAutoFit/>
          </a:bodyPr>
          <a:lstStyle/>
          <a:p>
            <a:pPr algn="ctr"/>
            <a:r>
              <a:rPr lang="en-US" sz="1600" dirty="0"/>
              <a:t>High</a:t>
            </a:r>
          </a:p>
        </p:txBody>
      </p:sp>
      <p:sp>
        <p:nvSpPr>
          <p:cNvPr id="16" name="TextBox 15"/>
          <p:cNvSpPr txBox="1"/>
          <p:nvPr/>
        </p:nvSpPr>
        <p:spPr>
          <a:xfrm>
            <a:off x="5321405" y="5436262"/>
            <a:ext cx="1397249" cy="315321"/>
          </a:xfrm>
          <a:prstGeom prst="rect">
            <a:avLst/>
          </a:prstGeom>
          <a:noFill/>
        </p:spPr>
        <p:txBody>
          <a:bodyPr wrap="square" rtlCol="0">
            <a:spAutoFit/>
          </a:bodyPr>
          <a:lstStyle/>
          <a:p>
            <a:pPr algn="ctr"/>
            <a:r>
              <a:rPr lang="en-US" sz="1600" dirty="0"/>
              <a:t>Medium</a:t>
            </a:r>
          </a:p>
        </p:txBody>
      </p:sp>
      <p:sp>
        <p:nvSpPr>
          <p:cNvPr id="17" name="TextBox 16"/>
          <p:cNvSpPr txBox="1"/>
          <p:nvPr/>
        </p:nvSpPr>
        <p:spPr>
          <a:xfrm>
            <a:off x="6785190" y="5436262"/>
            <a:ext cx="1397249" cy="315321"/>
          </a:xfrm>
          <a:prstGeom prst="rect">
            <a:avLst/>
          </a:prstGeom>
          <a:noFill/>
        </p:spPr>
        <p:txBody>
          <a:bodyPr wrap="square" rtlCol="0">
            <a:spAutoFit/>
          </a:bodyPr>
          <a:lstStyle/>
          <a:p>
            <a:pPr algn="ctr"/>
            <a:r>
              <a:rPr lang="en-US" sz="1600" dirty="0"/>
              <a:t>Low</a:t>
            </a:r>
          </a:p>
        </p:txBody>
      </p:sp>
      <p:sp>
        <p:nvSpPr>
          <p:cNvPr id="18" name="TextBox 17"/>
          <p:cNvSpPr txBox="1"/>
          <p:nvPr/>
        </p:nvSpPr>
        <p:spPr>
          <a:xfrm>
            <a:off x="2793049" y="1599564"/>
            <a:ext cx="931500" cy="315321"/>
          </a:xfrm>
          <a:prstGeom prst="rect">
            <a:avLst/>
          </a:prstGeom>
          <a:noFill/>
        </p:spPr>
        <p:txBody>
          <a:bodyPr wrap="square" rtlCol="0">
            <a:spAutoFit/>
          </a:bodyPr>
          <a:lstStyle/>
          <a:p>
            <a:r>
              <a:rPr lang="en-US" sz="1600" dirty="0"/>
              <a:t>High</a:t>
            </a:r>
          </a:p>
        </p:txBody>
      </p:sp>
      <p:sp>
        <p:nvSpPr>
          <p:cNvPr id="19" name="TextBox 18"/>
          <p:cNvSpPr txBox="1"/>
          <p:nvPr/>
        </p:nvSpPr>
        <p:spPr>
          <a:xfrm>
            <a:off x="2793049" y="3063349"/>
            <a:ext cx="931500" cy="315321"/>
          </a:xfrm>
          <a:prstGeom prst="rect">
            <a:avLst/>
          </a:prstGeom>
          <a:noFill/>
        </p:spPr>
        <p:txBody>
          <a:bodyPr wrap="square" rtlCol="0">
            <a:spAutoFit/>
          </a:bodyPr>
          <a:lstStyle/>
          <a:p>
            <a:r>
              <a:rPr lang="en-US" sz="1600" dirty="0"/>
              <a:t>Medium</a:t>
            </a:r>
          </a:p>
        </p:txBody>
      </p:sp>
      <p:sp>
        <p:nvSpPr>
          <p:cNvPr id="20" name="TextBox 19"/>
          <p:cNvSpPr txBox="1"/>
          <p:nvPr/>
        </p:nvSpPr>
        <p:spPr>
          <a:xfrm>
            <a:off x="2793049" y="4527135"/>
            <a:ext cx="931500" cy="315321"/>
          </a:xfrm>
          <a:prstGeom prst="rect">
            <a:avLst/>
          </a:prstGeom>
          <a:noFill/>
        </p:spPr>
        <p:txBody>
          <a:bodyPr wrap="square" rtlCol="0">
            <a:spAutoFit/>
          </a:bodyPr>
          <a:lstStyle/>
          <a:p>
            <a:r>
              <a:rPr lang="en-US" sz="1600" dirty="0"/>
              <a:t>Low</a:t>
            </a:r>
          </a:p>
        </p:txBody>
      </p:sp>
      <p:sp>
        <p:nvSpPr>
          <p:cNvPr id="33" name="Rectangle 32"/>
          <p:cNvSpPr/>
          <p:nvPr/>
        </p:nvSpPr>
        <p:spPr>
          <a:xfrm>
            <a:off x="0" y="5500702"/>
            <a:ext cx="1785918" cy="938719"/>
          </a:xfrm>
          <a:prstGeom prst="rect">
            <a:avLst/>
          </a:prstGeom>
        </p:spPr>
        <p:txBody>
          <a:bodyPr wrap="square">
            <a:spAutoFit/>
          </a:bodyPr>
          <a:lstStyle/>
          <a:p>
            <a:pPr algn="just"/>
            <a:r>
              <a:rPr lang="en-US" sz="1100" dirty="0"/>
              <a:t>This matrix provides a systematic approach for the multi business corporation to prioritize investments among its business units.</a:t>
            </a:r>
          </a:p>
        </p:txBody>
      </p:sp>
      <p:sp>
        <p:nvSpPr>
          <p:cNvPr id="40" name="TextBox 39"/>
          <p:cNvSpPr txBox="1"/>
          <p:nvPr/>
        </p:nvSpPr>
        <p:spPr>
          <a:xfrm>
            <a:off x="1038639" y="2935932"/>
            <a:ext cx="1796463" cy="646331"/>
          </a:xfrm>
          <a:prstGeom prst="rect">
            <a:avLst/>
          </a:prstGeom>
          <a:noFill/>
        </p:spPr>
        <p:txBody>
          <a:bodyPr wrap="square" rtlCol="0" anchor="ctr">
            <a:spAutoFit/>
          </a:bodyPr>
          <a:lstStyle/>
          <a:p>
            <a:r>
              <a:rPr lang="en-US" b="1" dirty="0"/>
              <a:t>Industry Attractiveness </a:t>
            </a:r>
          </a:p>
        </p:txBody>
      </p:sp>
      <p:sp>
        <p:nvSpPr>
          <p:cNvPr id="41" name="TextBox 40"/>
          <p:cNvSpPr txBox="1"/>
          <p:nvPr/>
        </p:nvSpPr>
        <p:spPr>
          <a:xfrm>
            <a:off x="3824721" y="6150642"/>
            <a:ext cx="4357718" cy="369332"/>
          </a:xfrm>
          <a:prstGeom prst="rect">
            <a:avLst/>
          </a:prstGeom>
          <a:noFill/>
        </p:spPr>
        <p:txBody>
          <a:bodyPr wrap="square" rtlCol="0" anchor="ctr">
            <a:spAutoFit/>
          </a:bodyPr>
          <a:lstStyle/>
          <a:p>
            <a:r>
              <a:rPr lang="en-US" b="1" dirty="0"/>
              <a:t>Competitive Strength of Business Unit</a:t>
            </a:r>
          </a:p>
        </p:txBody>
      </p:sp>
      <p:sp>
        <p:nvSpPr>
          <p:cNvPr id="49" name="TextBox 48"/>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grpSp>
        <p:nvGrpSpPr>
          <p:cNvPr id="50" name="Group 49"/>
          <p:cNvGrpSpPr/>
          <p:nvPr/>
        </p:nvGrpSpPr>
        <p:grpSpPr>
          <a:xfrm>
            <a:off x="0" y="642918"/>
            <a:ext cx="3120470" cy="1133197"/>
            <a:chOff x="0" y="857232"/>
            <a:chExt cx="3120470" cy="1133197"/>
          </a:xfrm>
        </p:grpSpPr>
        <p:sp>
          <p:nvSpPr>
            <p:cNvPr id="51" name="Rectangle 50"/>
            <p:cNvSpPr/>
            <p:nvPr/>
          </p:nvSpPr>
          <p:spPr>
            <a:xfrm>
              <a:off x="285720" y="1248026"/>
              <a:ext cx="214313" cy="214313"/>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2" name="Rectangle 51"/>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53" name="Rectangle 52"/>
            <p:cNvSpPr/>
            <p:nvPr/>
          </p:nvSpPr>
          <p:spPr>
            <a:xfrm>
              <a:off x="285720" y="1504094"/>
              <a:ext cx="214313" cy="214313"/>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4" name="Rectangle 53"/>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55" name="Rectangle 54"/>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57" name="Rectangle 56"/>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ubtitle 47"/>
          <p:cNvSpPr>
            <a:spLocks noGrp="1"/>
          </p:cNvSpPr>
          <p:nvPr>
            <p:ph type="subTitle" idx="1"/>
          </p:nvPr>
        </p:nvSpPr>
        <p:spPr/>
        <p:txBody>
          <a:bodyPr/>
          <a:lstStyle/>
          <a:p>
            <a:r>
              <a:rPr lang="en-US" dirty="0"/>
              <a:t>Detailed Explanation</a:t>
            </a:r>
          </a:p>
        </p:txBody>
      </p:sp>
      <p:sp>
        <p:nvSpPr>
          <p:cNvPr id="4" name="Title 3"/>
          <p:cNvSpPr>
            <a:spLocks noGrp="1"/>
          </p:cNvSpPr>
          <p:nvPr>
            <p:ph type="title"/>
          </p:nvPr>
        </p:nvSpPr>
        <p:spPr/>
        <p:txBody>
          <a:bodyPr/>
          <a:lstStyle/>
          <a:p>
            <a:r>
              <a:rPr lang="en-US" dirty="0"/>
              <a:t>GE-McKinsey 9-Box Matrix</a:t>
            </a:r>
          </a:p>
        </p:txBody>
      </p:sp>
      <p:sp>
        <p:nvSpPr>
          <p:cNvPr id="6" name="Rectangle 5"/>
          <p:cNvSpPr/>
          <p:nvPr/>
        </p:nvSpPr>
        <p:spPr>
          <a:xfrm>
            <a:off x="1857356" y="1072933"/>
            <a:ext cx="2043488"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Protect position</a:t>
            </a:r>
          </a:p>
          <a:p>
            <a:pPr indent="93663">
              <a:buFont typeface="Arial" pitchFamily="34" charset="0"/>
              <a:buChar char="•"/>
            </a:pPr>
            <a:r>
              <a:rPr lang="en-US" sz="1200" dirty="0"/>
              <a:t>Invest to grow at maximum rate possible</a:t>
            </a:r>
          </a:p>
          <a:p>
            <a:pPr indent="93663">
              <a:buFont typeface="Arial" pitchFamily="34" charset="0"/>
              <a:buChar char="•"/>
            </a:pPr>
            <a:r>
              <a:rPr lang="en-US" sz="1200" dirty="0"/>
              <a:t>Concentrate on maintaining strength</a:t>
            </a:r>
            <a:endParaRPr lang="en-US" sz="1400" dirty="0"/>
          </a:p>
        </p:txBody>
      </p:sp>
      <p:sp>
        <p:nvSpPr>
          <p:cNvPr id="7" name="Rectangle 6"/>
          <p:cNvSpPr/>
          <p:nvPr/>
        </p:nvSpPr>
        <p:spPr>
          <a:xfrm>
            <a:off x="3998153" y="1072933"/>
            <a:ext cx="2043488"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Invest to build</a:t>
            </a:r>
          </a:p>
          <a:p>
            <a:pPr indent="93663">
              <a:buFont typeface="Arial" pitchFamily="34" charset="0"/>
              <a:buChar char="•"/>
            </a:pPr>
            <a:r>
              <a:rPr lang="en-US" sz="1200" dirty="0"/>
              <a:t>Challenge for leadership</a:t>
            </a:r>
          </a:p>
          <a:p>
            <a:pPr indent="93663">
              <a:buFont typeface="Arial" pitchFamily="34" charset="0"/>
              <a:buChar char="•"/>
            </a:pPr>
            <a:r>
              <a:rPr lang="en-US" sz="1200" dirty="0"/>
              <a:t>Build selectively on strengths</a:t>
            </a:r>
          </a:p>
          <a:p>
            <a:pPr indent="93663">
              <a:buFont typeface="Arial" pitchFamily="34" charset="0"/>
              <a:buChar char="•"/>
            </a:pPr>
            <a:r>
              <a:rPr lang="en-US" sz="1200" dirty="0"/>
              <a:t>Reinforce vulnerable areas</a:t>
            </a:r>
            <a:endParaRPr lang="en-US" sz="1600" dirty="0"/>
          </a:p>
        </p:txBody>
      </p:sp>
      <p:sp>
        <p:nvSpPr>
          <p:cNvPr id="8" name="Rectangle 7"/>
          <p:cNvSpPr/>
          <p:nvPr/>
        </p:nvSpPr>
        <p:spPr>
          <a:xfrm>
            <a:off x="6138951" y="1072933"/>
            <a:ext cx="2043488"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Build selectively</a:t>
            </a:r>
          </a:p>
          <a:p>
            <a:pPr indent="90488">
              <a:buFont typeface="Arial" pitchFamily="34" charset="0"/>
              <a:buChar char="•"/>
            </a:pPr>
            <a:r>
              <a:rPr lang="en-US" sz="1100" dirty="0"/>
              <a:t>Specialize around limited strengths</a:t>
            </a:r>
          </a:p>
          <a:p>
            <a:pPr indent="90488">
              <a:buFont typeface="Arial" pitchFamily="34" charset="0"/>
              <a:buChar char="•"/>
            </a:pPr>
            <a:r>
              <a:rPr lang="en-US" sz="1100" dirty="0"/>
              <a:t>Seek ways to overcome weaknesses</a:t>
            </a:r>
          </a:p>
          <a:p>
            <a:pPr indent="90488">
              <a:buFont typeface="Arial" pitchFamily="34" charset="0"/>
              <a:buChar char="•"/>
            </a:pPr>
            <a:r>
              <a:rPr lang="en-US" sz="1100" dirty="0"/>
              <a:t>Withdraw if indications of sustainable growth are lacking</a:t>
            </a:r>
            <a:endParaRPr lang="en-US" sz="1400" dirty="0"/>
          </a:p>
        </p:txBody>
      </p:sp>
      <p:sp>
        <p:nvSpPr>
          <p:cNvPr id="9" name="Rectangle 8"/>
          <p:cNvSpPr/>
          <p:nvPr/>
        </p:nvSpPr>
        <p:spPr>
          <a:xfrm>
            <a:off x="1857356" y="2536718"/>
            <a:ext cx="2043488" cy="1397249"/>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Build selectively</a:t>
            </a:r>
          </a:p>
          <a:p>
            <a:pPr indent="90488">
              <a:buFont typeface="Arial" pitchFamily="34" charset="0"/>
              <a:buChar char="•"/>
            </a:pPr>
            <a:r>
              <a:rPr lang="en-US" sz="1200" dirty="0"/>
              <a:t>Invest in most attractive segments</a:t>
            </a:r>
          </a:p>
          <a:p>
            <a:pPr indent="90488">
              <a:buFont typeface="Arial" pitchFamily="34" charset="0"/>
              <a:buChar char="•"/>
            </a:pPr>
            <a:r>
              <a:rPr lang="en-US" sz="1200" dirty="0"/>
              <a:t>Build up ability to counter competition</a:t>
            </a:r>
          </a:p>
          <a:p>
            <a:pPr indent="90488">
              <a:buFont typeface="Arial" pitchFamily="34" charset="0"/>
              <a:buChar char="•"/>
            </a:pPr>
            <a:r>
              <a:rPr lang="en-US" sz="1200" dirty="0"/>
              <a:t>Emphasize profitability by increased productivity</a:t>
            </a:r>
            <a:endParaRPr lang="en-US" sz="1600" dirty="0"/>
          </a:p>
        </p:txBody>
      </p:sp>
      <p:sp>
        <p:nvSpPr>
          <p:cNvPr id="10" name="Rectangle 9"/>
          <p:cNvSpPr/>
          <p:nvPr/>
        </p:nvSpPr>
        <p:spPr>
          <a:xfrm>
            <a:off x="3998153" y="2536718"/>
            <a:ext cx="2043488"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Selectivity/ Manage for earnings </a:t>
            </a:r>
          </a:p>
          <a:p>
            <a:pPr indent="90488">
              <a:buFont typeface="Arial" pitchFamily="34" charset="0"/>
              <a:buChar char="•"/>
            </a:pPr>
            <a:r>
              <a:rPr lang="en-US" sz="1200" dirty="0"/>
              <a:t>Protect existing program</a:t>
            </a:r>
          </a:p>
          <a:p>
            <a:pPr indent="90488">
              <a:buFont typeface="Arial" pitchFamily="34" charset="0"/>
              <a:buChar char="•"/>
            </a:pPr>
            <a:r>
              <a:rPr lang="en-US" sz="1200" dirty="0"/>
              <a:t>Concentrate investments in segments where profitability is good &amp; risks are relatively low</a:t>
            </a:r>
            <a:endParaRPr lang="en-US" sz="1050" dirty="0"/>
          </a:p>
        </p:txBody>
      </p:sp>
      <p:sp>
        <p:nvSpPr>
          <p:cNvPr id="11" name="Rectangle 10"/>
          <p:cNvSpPr/>
          <p:nvPr/>
        </p:nvSpPr>
        <p:spPr>
          <a:xfrm>
            <a:off x="6138951" y="2536718"/>
            <a:ext cx="2043488"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Expand or Harvest</a:t>
            </a:r>
          </a:p>
          <a:p>
            <a:pPr indent="90488">
              <a:buFont typeface="Arial" pitchFamily="34" charset="0"/>
              <a:buChar char="•"/>
            </a:pPr>
            <a:r>
              <a:rPr lang="en-US" sz="1200" dirty="0"/>
              <a:t>Look for ways to expand without high risk ; otherwise minimize investments and rationalize operations</a:t>
            </a:r>
            <a:endParaRPr lang="en-US" sz="1600" dirty="0"/>
          </a:p>
        </p:txBody>
      </p:sp>
      <p:sp>
        <p:nvSpPr>
          <p:cNvPr id="12" name="Rectangle 11"/>
          <p:cNvSpPr/>
          <p:nvPr/>
        </p:nvSpPr>
        <p:spPr>
          <a:xfrm>
            <a:off x="1857356" y="4000504"/>
            <a:ext cx="2043488" cy="1397249"/>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Protect position and refocus</a:t>
            </a:r>
          </a:p>
          <a:p>
            <a:pPr indent="90488">
              <a:buFont typeface="Arial" pitchFamily="34" charset="0"/>
              <a:buChar char="•"/>
            </a:pPr>
            <a:r>
              <a:rPr lang="en-US" sz="1200" dirty="0"/>
              <a:t>Manage for current earnings</a:t>
            </a:r>
          </a:p>
          <a:p>
            <a:pPr indent="90488">
              <a:buFont typeface="Arial" pitchFamily="34" charset="0"/>
              <a:buChar char="•"/>
            </a:pPr>
            <a:r>
              <a:rPr lang="en-US" sz="1200" dirty="0"/>
              <a:t>Concentrate on attractive segments</a:t>
            </a:r>
          </a:p>
          <a:p>
            <a:pPr indent="90488">
              <a:buFont typeface="Arial" pitchFamily="34" charset="0"/>
              <a:buChar char="•"/>
            </a:pPr>
            <a:r>
              <a:rPr lang="en-US" sz="1200" dirty="0"/>
              <a:t>Defend strengths</a:t>
            </a:r>
            <a:endParaRPr lang="en-US" sz="1600" dirty="0"/>
          </a:p>
        </p:txBody>
      </p:sp>
      <p:sp>
        <p:nvSpPr>
          <p:cNvPr id="13" name="Rectangle 12"/>
          <p:cNvSpPr/>
          <p:nvPr/>
        </p:nvSpPr>
        <p:spPr>
          <a:xfrm>
            <a:off x="3998153" y="4000504"/>
            <a:ext cx="2043488"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Manage for earnings</a:t>
            </a:r>
          </a:p>
          <a:p>
            <a:pPr indent="90488">
              <a:buFont typeface="Arial" pitchFamily="34" charset="0"/>
              <a:buChar char="•"/>
            </a:pPr>
            <a:r>
              <a:rPr lang="en-US" sz="1200" dirty="0"/>
              <a:t>Protect position in most profitable segments</a:t>
            </a:r>
          </a:p>
          <a:p>
            <a:pPr indent="90488">
              <a:buFont typeface="Arial" pitchFamily="34" charset="0"/>
              <a:buChar char="•"/>
            </a:pPr>
            <a:r>
              <a:rPr lang="en-US" sz="1200" dirty="0"/>
              <a:t>Upgrade product line</a:t>
            </a:r>
          </a:p>
          <a:p>
            <a:pPr indent="90488">
              <a:buFont typeface="Arial" pitchFamily="34" charset="0"/>
              <a:buChar char="•"/>
            </a:pPr>
            <a:r>
              <a:rPr lang="en-US" sz="1200" dirty="0"/>
              <a:t>Minimize investment</a:t>
            </a:r>
            <a:endParaRPr lang="en-US" sz="1600" dirty="0"/>
          </a:p>
        </p:txBody>
      </p:sp>
      <p:sp>
        <p:nvSpPr>
          <p:cNvPr id="14" name="Rectangle 13"/>
          <p:cNvSpPr/>
          <p:nvPr/>
        </p:nvSpPr>
        <p:spPr>
          <a:xfrm>
            <a:off x="6138951" y="4000504"/>
            <a:ext cx="2043488" cy="1397249"/>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t>Divest</a:t>
            </a:r>
          </a:p>
          <a:p>
            <a:pPr indent="90488">
              <a:buFont typeface="Arial" pitchFamily="34" charset="0"/>
              <a:buChar char="•"/>
            </a:pPr>
            <a:r>
              <a:rPr lang="en-US" sz="1200" dirty="0"/>
              <a:t>Sell at time that will maximize cash value</a:t>
            </a:r>
          </a:p>
          <a:p>
            <a:pPr indent="90488">
              <a:buFont typeface="Arial" pitchFamily="34" charset="0"/>
              <a:buChar char="•"/>
            </a:pPr>
            <a:r>
              <a:rPr lang="en-US" sz="1200" dirty="0"/>
              <a:t>Cut fixed costs and avoid investment meanwhile</a:t>
            </a:r>
            <a:endParaRPr lang="en-US" sz="1600" dirty="0"/>
          </a:p>
          <a:p>
            <a:endParaRPr lang="en-US" sz="1600" dirty="0"/>
          </a:p>
        </p:txBody>
      </p:sp>
      <p:sp>
        <p:nvSpPr>
          <p:cNvPr id="15" name="TextBox 14"/>
          <p:cNvSpPr txBox="1"/>
          <p:nvPr/>
        </p:nvSpPr>
        <p:spPr>
          <a:xfrm>
            <a:off x="2180476" y="5436262"/>
            <a:ext cx="1397249" cy="315321"/>
          </a:xfrm>
          <a:prstGeom prst="rect">
            <a:avLst/>
          </a:prstGeom>
          <a:noFill/>
        </p:spPr>
        <p:txBody>
          <a:bodyPr wrap="square" rtlCol="0">
            <a:spAutoFit/>
          </a:bodyPr>
          <a:lstStyle/>
          <a:p>
            <a:pPr algn="ctr"/>
            <a:r>
              <a:rPr lang="en-US" sz="1600" dirty="0"/>
              <a:t>High</a:t>
            </a:r>
          </a:p>
        </p:txBody>
      </p:sp>
      <p:sp>
        <p:nvSpPr>
          <p:cNvPr id="16" name="TextBox 15"/>
          <p:cNvSpPr txBox="1"/>
          <p:nvPr/>
        </p:nvSpPr>
        <p:spPr>
          <a:xfrm>
            <a:off x="4321273" y="5436262"/>
            <a:ext cx="1397249" cy="315321"/>
          </a:xfrm>
          <a:prstGeom prst="rect">
            <a:avLst/>
          </a:prstGeom>
          <a:noFill/>
        </p:spPr>
        <p:txBody>
          <a:bodyPr wrap="square" rtlCol="0">
            <a:spAutoFit/>
          </a:bodyPr>
          <a:lstStyle/>
          <a:p>
            <a:pPr algn="ctr"/>
            <a:r>
              <a:rPr lang="en-US" sz="1600" dirty="0"/>
              <a:t>Medium</a:t>
            </a:r>
          </a:p>
        </p:txBody>
      </p:sp>
      <p:sp>
        <p:nvSpPr>
          <p:cNvPr id="17" name="TextBox 16"/>
          <p:cNvSpPr txBox="1"/>
          <p:nvPr/>
        </p:nvSpPr>
        <p:spPr>
          <a:xfrm>
            <a:off x="6462071" y="5436262"/>
            <a:ext cx="1397249" cy="315321"/>
          </a:xfrm>
          <a:prstGeom prst="rect">
            <a:avLst/>
          </a:prstGeom>
          <a:noFill/>
        </p:spPr>
        <p:txBody>
          <a:bodyPr wrap="square" rtlCol="0">
            <a:spAutoFit/>
          </a:bodyPr>
          <a:lstStyle/>
          <a:p>
            <a:pPr algn="ctr"/>
            <a:r>
              <a:rPr lang="en-US" sz="1600" dirty="0"/>
              <a:t>Low</a:t>
            </a:r>
          </a:p>
        </p:txBody>
      </p:sp>
      <p:sp>
        <p:nvSpPr>
          <p:cNvPr id="18" name="TextBox 17"/>
          <p:cNvSpPr txBox="1"/>
          <p:nvPr/>
        </p:nvSpPr>
        <p:spPr>
          <a:xfrm rot="16200000">
            <a:off x="775065" y="1599564"/>
            <a:ext cx="931500" cy="338554"/>
          </a:xfrm>
          <a:prstGeom prst="rect">
            <a:avLst/>
          </a:prstGeom>
          <a:noFill/>
        </p:spPr>
        <p:txBody>
          <a:bodyPr wrap="square" rtlCol="0">
            <a:spAutoFit/>
          </a:bodyPr>
          <a:lstStyle/>
          <a:p>
            <a:pPr algn="ctr"/>
            <a:r>
              <a:rPr lang="en-US" sz="1600" dirty="0"/>
              <a:t>High</a:t>
            </a:r>
          </a:p>
        </p:txBody>
      </p:sp>
      <p:sp>
        <p:nvSpPr>
          <p:cNvPr id="19" name="TextBox 18"/>
          <p:cNvSpPr txBox="1"/>
          <p:nvPr/>
        </p:nvSpPr>
        <p:spPr>
          <a:xfrm rot="16200000">
            <a:off x="775065" y="3063349"/>
            <a:ext cx="931500" cy="338554"/>
          </a:xfrm>
          <a:prstGeom prst="rect">
            <a:avLst/>
          </a:prstGeom>
          <a:noFill/>
        </p:spPr>
        <p:txBody>
          <a:bodyPr wrap="square" rtlCol="0">
            <a:spAutoFit/>
          </a:bodyPr>
          <a:lstStyle/>
          <a:p>
            <a:pPr algn="ctr"/>
            <a:r>
              <a:rPr lang="en-US" sz="1600" dirty="0"/>
              <a:t>Medium</a:t>
            </a:r>
          </a:p>
        </p:txBody>
      </p:sp>
      <p:sp>
        <p:nvSpPr>
          <p:cNvPr id="20" name="TextBox 19"/>
          <p:cNvSpPr txBox="1"/>
          <p:nvPr/>
        </p:nvSpPr>
        <p:spPr>
          <a:xfrm rot="16200000">
            <a:off x="775065" y="4527135"/>
            <a:ext cx="931500" cy="338554"/>
          </a:xfrm>
          <a:prstGeom prst="rect">
            <a:avLst/>
          </a:prstGeom>
          <a:noFill/>
        </p:spPr>
        <p:txBody>
          <a:bodyPr wrap="square" rtlCol="0">
            <a:spAutoFit/>
          </a:bodyPr>
          <a:lstStyle/>
          <a:p>
            <a:pPr algn="ctr"/>
            <a:r>
              <a:rPr lang="en-US" sz="1600" dirty="0"/>
              <a:t>Low</a:t>
            </a:r>
          </a:p>
        </p:txBody>
      </p:sp>
      <p:cxnSp>
        <p:nvCxnSpPr>
          <p:cNvPr id="26" name="Straight Arrow Connector 25"/>
          <p:cNvCxnSpPr/>
          <p:nvPr/>
        </p:nvCxnSpPr>
        <p:spPr>
          <a:xfrm rot="5400000" flipH="1" flipV="1">
            <a:off x="-892901" y="3471614"/>
            <a:ext cx="4930810" cy="1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sp>
        <p:nvSpPr>
          <p:cNvPr id="40" name="TextBox 39"/>
          <p:cNvSpPr txBox="1"/>
          <p:nvPr/>
        </p:nvSpPr>
        <p:spPr>
          <a:xfrm rot="16200000">
            <a:off x="-289346" y="2935932"/>
            <a:ext cx="1796463" cy="646331"/>
          </a:xfrm>
          <a:prstGeom prst="rect">
            <a:avLst/>
          </a:prstGeom>
          <a:noFill/>
        </p:spPr>
        <p:txBody>
          <a:bodyPr wrap="square" rtlCol="0" anchor="ctr">
            <a:spAutoFit/>
          </a:bodyPr>
          <a:lstStyle/>
          <a:p>
            <a:pPr algn="ctr"/>
            <a:r>
              <a:rPr lang="en-US" b="1" dirty="0"/>
              <a:t>Industry Attractiveness </a:t>
            </a:r>
          </a:p>
        </p:txBody>
      </p:sp>
      <p:sp>
        <p:nvSpPr>
          <p:cNvPr id="41" name="TextBox 40"/>
          <p:cNvSpPr txBox="1"/>
          <p:nvPr/>
        </p:nvSpPr>
        <p:spPr>
          <a:xfrm>
            <a:off x="2857488" y="6150642"/>
            <a:ext cx="4357718" cy="369332"/>
          </a:xfrm>
          <a:prstGeom prst="rect">
            <a:avLst/>
          </a:prstGeom>
          <a:noFill/>
        </p:spPr>
        <p:txBody>
          <a:bodyPr wrap="square" rtlCol="0" anchor="ctr">
            <a:spAutoFit/>
          </a:bodyPr>
          <a:lstStyle/>
          <a:p>
            <a:pPr algn="ctr"/>
            <a:r>
              <a:rPr lang="en-US" b="1" dirty="0"/>
              <a:t>Competitive Strength of Business Unit</a:t>
            </a:r>
          </a:p>
        </p:txBody>
      </p:sp>
      <p:cxnSp>
        <p:nvCxnSpPr>
          <p:cNvPr id="39" name="Straight Arrow Connector 38"/>
          <p:cNvCxnSpPr/>
          <p:nvPr/>
        </p:nvCxnSpPr>
        <p:spPr>
          <a:xfrm>
            <a:off x="1571604" y="5936763"/>
            <a:ext cx="67151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0" y="-24"/>
            <a:ext cx="3120470" cy="1133197"/>
            <a:chOff x="0" y="857232"/>
            <a:chExt cx="3120470" cy="1133197"/>
          </a:xfrm>
        </p:grpSpPr>
        <p:sp>
          <p:nvSpPr>
            <p:cNvPr id="34" name="Rectangle 33"/>
            <p:cNvSpPr/>
            <p:nvPr/>
          </p:nvSpPr>
          <p:spPr>
            <a:xfrm>
              <a:off x="285720" y="1248026"/>
              <a:ext cx="214313" cy="214313"/>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5" name="Rectangle 34"/>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36" name="Rectangle 35"/>
            <p:cNvSpPr/>
            <p:nvPr/>
          </p:nvSpPr>
          <p:spPr>
            <a:xfrm>
              <a:off x="285720" y="1504094"/>
              <a:ext cx="214313" cy="214313"/>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7" name="Rectangle 36"/>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38" name="Rectangle 37"/>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43" name="Rectangle 42"/>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Template With Data-Driven Graph #1</a:t>
            </a:r>
          </a:p>
        </p:txBody>
      </p:sp>
      <p:sp>
        <p:nvSpPr>
          <p:cNvPr id="3" name="Title 2"/>
          <p:cNvSpPr>
            <a:spLocks noGrp="1"/>
          </p:cNvSpPr>
          <p:nvPr>
            <p:ph type="title"/>
          </p:nvPr>
        </p:nvSpPr>
        <p:spPr/>
        <p:txBody>
          <a:bodyPr/>
          <a:lstStyle/>
          <a:p>
            <a:r>
              <a:rPr lang="en-US" dirty="0"/>
              <a:t>GE-McKinsey 9-Box Matrix</a:t>
            </a:r>
          </a:p>
        </p:txBody>
      </p:sp>
      <p:graphicFrame>
        <p:nvGraphicFramePr>
          <p:cNvPr id="4" name="Chart 3"/>
          <p:cNvGraphicFramePr/>
          <p:nvPr/>
        </p:nvGraphicFramePr>
        <p:xfrm>
          <a:off x="2363788" y="1571612"/>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2722366" y="5572140"/>
            <a:ext cx="1397249" cy="315321"/>
          </a:xfrm>
          <a:prstGeom prst="rect">
            <a:avLst/>
          </a:prstGeom>
          <a:noFill/>
        </p:spPr>
        <p:txBody>
          <a:bodyPr wrap="square" rtlCol="0">
            <a:spAutoFit/>
          </a:bodyPr>
          <a:lstStyle/>
          <a:p>
            <a:pPr algn="ctr"/>
            <a:r>
              <a:rPr lang="en-US" sz="1600" dirty="0"/>
              <a:t>High</a:t>
            </a:r>
          </a:p>
        </p:txBody>
      </p:sp>
      <p:sp>
        <p:nvSpPr>
          <p:cNvPr id="13" name="TextBox 12"/>
          <p:cNvSpPr txBox="1"/>
          <p:nvPr/>
        </p:nvSpPr>
        <p:spPr>
          <a:xfrm>
            <a:off x="4594121" y="5572140"/>
            <a:ext cx="1397249" cy="315321"/>
          </a:xfrm>
          <a:prstGeom prst="rect">
            <a:avLst/>
          </a:prstGeom>
          <a:noFill/>
        </p:spPr>
        <p:txBody>
          <a:bodyPr wrap="square" rtlCol="0">
            <a:spAutoFit/>
          </a:bodyPr>
          <a:lstStyle/>
          <a:p>
            <a:pPr algn="ctr"/>
            <a:r>
              <a:rPr lang="en-US" sz="1600" dirty="0"/>
              <a:t>Medium</a:t>
            </a:r>
          </a:p>
        </p:txBody>
      </p:sp>
      <p:sp>
        <p:nvSpPr>
          <p:cNvPr id="14" name="TextBox 13"/>
          <p:cNvSpPr txBox="1"/>
          <p:nvPr/>
        </p:nvSpPr>
        <p:spPr>
          <a:xfrm>
            <a:off x="6650068" y="5572140"/>
            <a:ext cx="1397249" cy="315321"/>
          </a:xfrm>
          <a:prstGeom prst="rect">
            <a:avLst/>
          </a:prstGeom>
          <a:noFill/>
        </p:spPr>
        <p:txBody>
          <a:bodyPr wrap="square" rtlCol="0">
            <a:spAutoFit/>
          </a:bodyPr>
          <a:lstStyle/>
          <a:p>
            <a:pPr algn="ctr"/>
            <a:r>
              <a:rPr lang="en-US" sz="1600" dirty="0"/>
              <a:t>Low</a:t>
            </a:r>
          </a:p>
        </p:txBody>
      </p:sp>
      <p:sp>
        <p:nvSpPr>
          <p:cNvPr id="15" name="TextBox 14"/>
          <p:cNvSpPr txBox="1"/>
          <p:nvPr/>
        </p:nvSpPr>
        <p:spPr>
          <a:xfrm>
            <a:off x="1500166" y="2071678"/>
            <a:ext cx="931500" cy="315321"/>
          </a:xfrm>
          <a:prstGeom prst="rect">
            <a:avLst/>
          </a:prstGeom>
          <a:noFill/>
        </p:spPr>
        <p:txBody>
          <a:bodyPr wrap="square" rtlCol="0">
            <a:spAutoFit/>
          </a:bodyPr>
          <a:lstStyle/>
          <a:p>
            <a:r>
              <a:rPr lang="en-US" sz="1600" dirty="0"/>
              <a:t>High</a:t>
            </a:r>
          </a:p>
        </p:txBody>
      </p:sp>
      <p:sp>
        <p:nvSpPr>
          <p:cNvPr id="16" name="TextBox 15"/>
          <p:cNvSpPr txBox="1"/>
          <p:nvPr/>
        </p:nvSpPr>
        <p:spPr>
          <a:xfrm>
            <a:off x="1500166" y="3321843"/>
            <a:ext cx="931500" cy="315321"/>
          </a:xfrm>
          <a:prstGeom prst="rect">
            <a:avLst/>
          </a:prstGeom>
          <a:noFill/>
        </p:spPr>
        <p:txBody>
          <a:bodyPr wrap="square" rtlCol="0">
            <a:spAutoFit/>
          </a:bodyPr>
          <a:lstStyle/>
          <a:p>
            <a:r>
              <a:rPr lang="en-US" sz="1600" dirty="0"/>
              <a:t>Medium</a:t>
            </a:r>
          </a:p>
        </p:txBody>
      </p:sp>
      <p:sp>
        <p:nvSpPr>
          <p:cNvPr id="17" name="TextBox 16"/>
          <p:cNvSpPr txBox="1"/>
          <p:nvPr/>
        </p:nvSpPr>
        <p:spPr>
          <a:xfrm>
            <a:off x="1571604" y="4572008"/>
            <a:ext cx="931500" cy="315321"/>
          </a:xfrm>
          <a:prstGeom prst="rect">
            <a:avLst/>
          </a:prstGeom>
          <a:noFill/>
        </p:spPr>
        <p:txBody>
          <a:bodyPr wrap="square" rtlCol="0">
            <a:spAutoFit/>
          </a:bodyPr>
          <a:lstStyle/>
          <a:p>
            <a:r>
              <a:rPr lang="en-US" sz="1600" dirty="0"/>
              <a:t>Low</a:t>
            </a:r>
          </a:p>
        </p:txBody>
      </p:sp>
      <p:sp>
        <p:nvSpPr>
          <p:cNvPr id="18" name="TextBox 17"/>
          <p:cNvSpPr txBox="1"/>
          <p:nvPr/>
        </p:nvSpPr>
        <p:spPr>
          <a:xfrm>
            <a:off x="0" y="3250297"/>
            <a:ext cx="1796463" cy="646331"/>
          </a:xfrm>
          <a:prstGeom prst="rect">
            <a:avLst/>
          </a:prstGeom>
          <a:noFill/>
        </p:spPr>
        <p:txBody>
          <a:bodyPr wrap="square" rtlCol="0" anchor="ctr">
            <a:spAutoFit/>
          </a:bodyPr>
          <a:lstStyle/>
          <a:p>
            <a:r>
              <a:rPr lang="en-US" b="1" dirty="0"/>
              <a:t>Industry Attractiveness </a:t>
            </a:r>
          </a:p>
        </p:txBody>
      </p:sp>
      <p:sp>
        <p:nvSpPr>
          <p:cNvPr id="19" name="TextBox 18"/>
          <p:cNvSpPr txBox="1"/>
          <p:nvPr/>
        </p:nvSpPr>
        <p:spPr>
          <a:xfrm>
            <a:off x="3113887" y="6072206"/>
            <a:ext cx="4357718" cy="369332"/>
          </a:xfrm>
          <a:prstGeom prst="rect">
            <a:avLst/>
          </a:prstGeom>
          <a:noFill/>
        </p:spPr>
        <p:txBody>
          <a:bodyPr wrap="square" rtlCol="0" anchor="ctr">
            <a:spAutoFit/>
          </a:bodyPr>
          <a:lstStyle/>
          <a:p>
            <a:r>
              <a:rPr lang="en-US" b="1" dirty="0"/>
              <a:t>Competitive Strength of Business Unit</a:t>
            </a:r>
          </a:p>
        </p:txBody>
      </p:sp>
      <p:sp>
        <p:nvSpPr>
          <p:cNvPr id="27" name="TextBox 26"/>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grpSp>
        <p:nvGrpSpPr>
          <p:cNvPr id="23" name="Group 22"/>
          <p:cNvGrpSpPr/>
          <p:nvPr/>
        </p:nvGrpSpPr>
        <p:grpSpPr>
          <a:xfrm>
            <a:off x="0" y="642918"/>
            <a:ext cx="3120470" cy="1133197"/>
            <a:chOff x="0" y="857232"/>
            <a:chExt cx="3120470" cy="1133197"/>
          </a:xfrm>
        </p:grpSpPr>
        <p:sp>
          <p:nvSpPr>
            <p:cNvPr id="24" name="Rectangle 23"/>
            <p:cNvSpPr/>
            <p:nvPr/>
          </p:nvSpPr>
          <p:spPr>
            <a:xfrm>
              <a:off x="285720" y="1248026"/>
              <a:ext cx="214313" cy="214313"/>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26" name="Rectangle 25"/>
            <p:cNvSpPr/>
            <p:nvPr/>
          </p:nvSpPr>
          <p:spPr>
            <a:xfrm>
              <a:off x="285720" y="1504094"/>
              <a:ext cx="214313" cy="214313"/>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8" name="Rectangle 27"/>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29" name="Rectangle 28"/>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31" name="Rectangle 30"/>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p:cNvGrpSpPr/>
          <p:nvPr/>
        </p:nvGrpSpPr>
        <p:grpSpPr>
          <a:xfrm>
            <a:off x="2484438" y="1700213"/>
            <a:ext cx="5832475" cy="3817938"/>
            <a:chOff x="2484438" y="1700213"/>
            <a:chExt cx="5832475" cy="3817938"/>
          </a:xfrm>
        </p:grpSpPr>
        <p:sp>
          <p:nvSpPr>
            <p:cNvPr id="56" name="TextBox 55"/>
            <p:cNvSpPr txBox="1"/>
            <p:nvPr/>
          </p:nvSpPr>
          <p:spPr>
            <a:xfrm>
              <a:off x="2484438" y="1700213"/>
              <a:ext cx="324128" cy="123111"/>
            </a:xfrm>
            <a:prstGeom prst="rect">
              <a:avLst/>
            </a:prstGeom>
            <a:noFill/>
          </p:spPr>
          <p:txBody>
            <a:bodyPr wrap="none" rtlCol="0">
              <a:spAutoFit/>
            </a:bodyPr>
            <a:lstStyle/>
            <a:p>
              <a:r>
                <a:rPr lang="en-US" sz="200" dirty="0">
                  <a:solidFill>
                    <a:schemeClr val="bg1"/>
                  </a:solidFill>
                </a:rPr>
                <a:t>Showeet.com</a:t>
              </a:r>
            </a:p>
          </p:txBody>
        </p:sp>
        <p:grpSp>
          <p:nvGrpSpPr>
            <p:cNvPr id="48" name="Group 47"/>
            <p:cNvGrpSpPr/>
            <p:nvPr/>
          </p:nvGrpSpPr>
          <p:grpSpPr>
            <a:xfrm>
              <a:off x="2484438" y="1700213"/>
              <a:ext cx="5832475" cy="3817938"/>
              <a:chOff x="2484438" y="1700213"/>
              <a:chExt cx="5832475" cy="3817938"/>
            </a:xfrm>
          </p:grpSpPr>
          <p:sp>
            <p:nvSpPr>
              <p:cNvPr id="49" name="Rectangle 48"/>
              <p:cNvSpPr/>
              <p:nvPr/>
            </p:nvSpPr>
            <p:spPr>
              <a:xfrm>
                <a:off x="2484438" y="1700213"/>
                <a:ext cx="5832475" cy="381635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p:nvCxnSpPr>
            <p:spPr>
              <a:xfrm rot="5400000">
                <a:off x="2520686" y="3608388"/>
                <a:ext cx="3816350" cy="1588"/>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4464315" y="3607594"/>
                <a:ext cx="3816350" cy="1588"/>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484438" y="2972330"/>
                <a:ext cx="5832475" cy="1588"/>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484438" y="1700213"/>
                <a:ext cx="5832475" cy="158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484438" y="4244447"/>
                <a:ext cx="5832475" cy="1588"/>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484438" y="5516563"/>
                <a:ext cx="5832475" cy="1588"/>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2" name="Subtitle 1"/>
          <p:cNvSpPr>
            <a:spLocks noGrp="1"/>
          </p:cNvSpPr>
          <p:nvPr>
            <p:ph type="subTitle" idx="1"/>
          </p:nvPr>
        </p:nvSpPr>
        <p:spPr/>
        <p:txBody>
          <a:bodyPr/>
          <a:lstStyle/>
          <a:p>
            <a:r>
              <a:rPr lang="en-US" dirty="0"/>
              <a:t>Template With Data-Driven Graph #2</a:t>
            </a:r>
          </a:p>
        </p:txBody>
      </p:sp>
      <p:sp>
        <p:nvSpPr>
          <p:cNvPr id="3" name="Title 2"/>
          <p:cNvSpPr>
            <a:spLocks noGrp="1"/>
          </p:cNvSpPr>
          <p:nvPr>
            <p:ph type="title"/>
          </p:nvPr>
        </p:nvSpPr>
        <p:spPr/>
        <p:txBody>
          <a:bodyPr/>
          <a:lstStyle/>
          <a:p>
            <a:r>
              <a:rPr lang="en-US" dirty="0"/>
              <a:t>GE-McKinsey 9-Box Matrix</a:t>
            </a:r>
          </a:p>
        </p:txBody>
      </p:sp>
      <p:sp>
        <p:nvSpPr>
          <p:cNvPr id="12" name="TextBox 11"/>
          <p:cNvSpPr txBox="1"/>
          <p:nvPr/>
        </p:nvSpPr>
        <p:spPr>
          <a:xfrm>
            <a:off x="2722366" y="5572140"/>
            <a:ext cx="1397249" cy="315321"/>
          </a:xfrm>
          <a:prstGeom prst="rect">
            <a:avLst/>
          </a:prstGeom>
          <a:noFill/>
        </p:spPr>
        <p:txBody>
          <a:bodyPr wrap="square" rtlCol="0">
            <a:spAutoFit/>
          </a:bodyPr>
          <a:lstStyle/>
          <a:p>
            <a:pPr algn="ctr"/>
            <a:r>
              <a:rPr lang="en-US" sz="1600" dirty="0"/>
              <a:t>High</a:t>
            </a:r>
          </a:p>
        </p:txBody>
      </p:sp>
      <p:sp>
        <p:nvSpPr>
          <p:cNvPr id="13" name="TextBox 12"/>
          <p:cNvSpPr txBox="1"/>
          <p:nvPr/>
        </p:nvSpPr>
        <p:spPr>
          <a:xfrm>
            <a:off x="4594121" y="5572140"/>
            <a:ext cx="1397249" cy="315321"/>
          </a:xfrm>
          <a:prstGeom prst="rect">
            <a:avLst/>
          </a:prstGeom>
          <a:noFill/>
        </p:spPr>
        <p:txBody>
          <a:bodyPr wrap="square" rtlCol="0">
            <a:spAutoFit/>
          </a:bodyPr>
          <a:lstStyle/>
          <a:p>
            <a:pPr algn="ctr"/>
            <a:r>
              <a:rPr lang="en-US" sz="1600" dirty="0"/>
              <a:t>Medium</a:t>
            </a:r>
          </a:p>
        </p:txBody>
      </p:sp>
      <p:sp>
        <p:nvSpPr>
          <p:cNvPr id="14" name="TextBox 13"/>
          <p:cNvSpPr txBox="1"/>
          <p:nvPr/>
        </p:nvSpPr>
        <p:spPr>
          <a:xfrm>
            <a:off x="6650068" y="5572140"/>
            <a:ext cx="1397249" cy="315321"/>
          </a:xfrm>
          <a:prstGeom prst="rect">
            <a:avLst/>
          </a:prstGeom>
          <a:noFill/>
        </p:spPr>
        <p:txBody>
          <a:bodyPr wrap="square" rtlCol="0">
            <a:spAutoFit/>
          </a:bodyPr>
          <a:lstStyle/>
          <a:p>
            <a:pPr algn="ctr"/>
            <a:r>
              <a:rPr lang="en-US" sz="1600" dirty="0"/>
              <a:t>Low</a:t>
            </a:r>
          </a:p>
        </p:txBody>
      </p:sp>
      <p:sp>
        <p:nvSpPr>
          <p:cNvPr id="15" name="TextBox 14"/>
          <p:cNvSpPr txBox="1"/>
          <p:nvPr/>
        </p:nvSpPr>
        <p:spPr>
          <a:xfrm>
            <a:off x="1500166" y="2071678"/>
            <a:ext cx="931500" cy="315321"/>
          </a:xfrm>
          <a:prstGeom prst="rect">
            <a:avLst/>
          </a:prstGeom>
          <a:noFill/>
        </p:spPr>
        <p:txBody>
          <a:bodyPr wrap="square" rtlCol="0">
            <a:spAutoFit/>
          </a:bodyPr>
          <a:lstStyle/>
          <a:p>
            <a:r>
              <a:rPr lang="en-US" sz="1600" dirty="0"/>
              <a:t>High</a:t>
            </a:r>
          </a:p>
        </p:txBody>
      </p:sp>
      <p:sp>
        <p:nvSpPr>
          <p:cNvPr id="16" name="TextBox 15"/>
          <p:cNvSpPr txBox="1"/>
          <p:nvPr/>
        </p:nvSpPr>
        <p:spPr>
          <a:xfrm>
            <a:off x="1500166" y="3321843"/>
            <a:ext cx="931500" cy="315321"/>
          </a:xfrm>
          <a:prstGeom prst="rect">
            <a:avLst/>
          </a:prstGeom>
          <a:noFill/>
        </p:spPr>
        <p:txBody>
          <a:bodyPr wrap="square" rtlCol="0">
            <a:spAutoFit/>
          </a:bodyPr>
          <a:lstStyle/>
          <a:p>
            <a:r>
              <a:rPr lang="en-US" sz="1600" dirty="0"/>
              <a:t>Medium</a:t>
            </a:r>
          </a:p>
        </p:txBody>
      </p:sp>
      <p:sp>
        <p:nvSpPr>
          <p:cNvPr id="17" name="TextBox 16"/>
          <p:cNvSpPr txBox="1"/>
          <p:nvPr/>
        </p:nvSpPr>
        <p:spPr>
          <a:xfrm>
            <a:off x="1571604" y="4572008"/>
            <a:ext cx="931500" cy="315321"/>
          </a:xfrm>
          <a:prstGeom prst="rect">
            <a:avLst/>
          </a:prstGeom>
          <a:noFill/>
        </p:spPr>
        <p:txBody>
          <a:bodyPr wrap="square" rtlCol="0">
            <a:spAutoFit/>
          </a:bodyPr>
          <a:lstStyle/>
          <a:p>
            <a:r>
              <a:rPr lang="en-US" sz="1600" dirty="0"/>
              <a:t>Low</a:t>
            </a:r>
          </a:p>
        </p:txBody>
      </p:sp>
      <p:sp>
        <p:nvSpPr>
          <p:cNvPr id="18" name="TextBox 17"/>
          <p:cNvSpPr txBox="1"/>
          <p:nvPr/>
        </p:nvSpPr>
        <p:spPr>
          <a:xfrm>
            <a:off x="0" y="3250297"/>
            <a:ext cx="1796463" cy="646331"/>
          </a:xfrm>
          <a:prstGeom prst="rect">
            <a:avLst/>
          </a:prstGeom>
          <a:noFill/>
        </p:spPr>
        <p:txBody>
          <a:bodyPr wrap="square" rtlCol="0" anchor="ctr">
            <a:spAutoFit/>
          </a:bodyPr>
          <a:lstStyle/>
          <a:p>
            <a:r>
              <a:rPr lang="en-US" b="1" dirty="0"/>
              <a:t>Industry Attractiveness </a:t>
            </a:r>
          </a:p>
        </p:txBody>
      </p:sp>
      <p:sp>
        <p:nvSpPr>
          <p:cNvPr id="19" name="TextBox 18"/>
          <p:cNvSpPr txBox="1"/>
          <p:nvPr/>
        </p:nvSpPr>
        <p:spPr>
          <a:xfrm>
            <a:off x="3113887" y="6072206"/>
            <a:ext cx="4357718" cy="369332"/>
          </a:xfrm>
          <a:prstGeom prst="rect">
            <a:avLst/>
          </a:prstGeom>
          <a:noFill/>
        </p:spPr>
        <p:txBody>
          <a:bodyPr wrap="square" rtlCol="0" anchor="ctr">
            <a:spAutoFit/>
          </a:bodyPr>
          <a:lstStyle/>
          <a:p>
            <a:r>
              <a:rPr lang="en-US" b="1" dirty="0"/>
              <a:t>Competitive Strength of Business Unit</a:t>
            </a:r>
          </a:p>
        </p:txBody>
      </p:sp>
      <p:graphicFrame>
        <p:nvGraphicFramePr>
          <p:cNvPr id="34" name="Chart 33"/>
          <p:cNvGraphicFramePr/>
          <p:nvPr/>
        </p:nvGraphicFramePr>
        <p:xfrm>
          <a:off x="3786182" y="2071678"/>
          <a:ext cx="1250165" cy="10715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Chart 34"/>
          <p:cNvGraphicFramePr/>
          <p:nvPr/>
        </p:nvGraphicFramePr>
        <p:xfrm>
          <a:off x="6786578" y="1714488"/>
          <a:ext cx="1500198" cy="12858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6" name="Chart 35"/>
          <p:cNvGraphicFramePr/>
          <p:nvPr/>
        </p:nvGraphicFramePr>
        <p:xfrm>
          <a:off x="4714876" y="3143248"/>
          <a:ext cx="1000132" cy="85725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7" name="Chart 36"/>
          <p:cNvGraphicFramePr/>
          <p:nvPr/>
        </p:nvGraphicFramePr>
        <p:xfrm>
          <a:off x="2714612" y="4429132"/>
          <a:ext cx="1143008" cy="85725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8" name="Chart 37"/>
          <p:cNvGraphicFramePr/>
          <p:nvPr/>
        </p:nvGraphicFramePr>
        <p:xfrm>
          <a:off x="6929454" y="4286256"/>
          <a:ext cx="857256" cy="100013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9" name="Chart 38"/>
          <p:cNvGraphicFramePr/>
          <p:nvPr/>
        </p:nvGraphicFramePr>
        <p:xfrm>
          <a:off x="0" y="5643578"/>
          <a:ext cx="1143008" cy="857256"/>
        </p:xfrm>
        <a:graphic>
          <a:graphicData uri="http://schemas.openxmlformats.org/drawingml/2006/chart">
            <c:chart xmlns:c="http://schemas.openxmlformats.org/drawingml/2006/chart" xmlns:r="http://schemas.openxmlformats.org/officeDocument/2006/relationships" r:id="rId7"/>
          </a:graphicData>
        </a:graphic>
      </p:graphicFrame>
      <p:sp>
        <p:nvSpPr>
          <p:cNvPr id="40" name="TextBox 39"/>
          <p:cNvSpPr txBox="1"/>
          <p:nvPr/>
        </p:nvSpPr>
        <p:spPr>
          <a:xfrm>
            <a:off x="928694" y="5929330"/>
            <a:ext cx="1428760" cy="338554"/>
          </a:xfrm>
          <a:prstGeom prst="rect">
            <a:avLst/>
          </a:prstGeom>
          <a:noFill/>
        </p:spPr>
        <p:txBody>
          <a:bodyPr wrap="square" rtlCol="0">
            <a:spAutoFit/>
          </a:bodyPr>
          <a:lstStyle/>
          <a:p>
            <a:r>
              <a:rPr lang="en-US" sz="1600" dirty="0"/>
              <a:t>Market Share</a:t>
            </a:r>
          </a:p>
        </p:txBody>
      </p:sp>
      <p:sp>
        <p:nvSpPr>
          <p:cNvPr id="58" name="TextBox 57"/>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grpSp>
        <p:nvGrpSpPr>
          <p:cNvPr id="41" name="Group 40"/>
          <p:cNvGrpSpPr/>
          <p:nvPr/>
        </p:nvGrpSpPr>
        <p:grpSpPr>
          <a:xfrm>
            <a:off x="0" y="642918"/>
            <a:ext cx="3120470" cy="1133197"/>
            <a:chOff x="0" y="857232"/>
            <a:chExt cx="3120470" cy="1133197"/>
          </a:xfrm>
        </p:grpSpPr>
        <p:sp>
          <p:nvSpPr>
            <p:cNvPr id="42" name="Rectangle 41"/>
            <p:cNvSpPr/>
            <p:nvPr/>
          </p:nvSpPr>
          <p:spPr>
            <a:xfrm>
              <a:off x="285720" y="1248026"/>
              <a:ext cx="214313" cy="214313"/>
            </a:xfrm>
            <a:prstGeom prst="rect">
              <a:avLst/>
            </a:prstGeom>
            <a:solidFill>
              <a:srgbClr val="03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3" name="Rectangle 42"/>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44" name="Rectangle 43"/>
            <p:cNvSpPr/>
            <p:nvPr/>
          </p:nvSpPr>
          <p:spPr>
            <a:xfrm>
              <a:off x="285720" y="1504094"/>
              <a:ext cx="214313" cy="214313"/>
            </a:xfrm>
            <a:prstGeom prst="rect">
              <a:avLst/>
            </a:prstGeom>
            <a:solidFill>
              <a:srgbClr val="13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5" name="Rectangle 44"/>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46" name="Rectangle 45"/>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67" name="Rectangle 66"/>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Template With Tab</a:t>
            </a:r>
          </a:p>
        </p:txBody>
      </p:sp>
      <p:sp>
        <p:nvSpPr>
          <p:cNvPr id="3" name="Title 2"/>
          <p:cNvSpPr>
            <a:spLocks noGrp="1"/>
          </p:cNvSpPr>
          <p:nvPr>
            <p:ph type="title"/>
          </p:nvPr>
        </p:nvSpPr>
        <p:spPr/>
        <p:txBody>
          <a:bodyPr/>
          <a:lstStyle/>
          <a:p>
            <a:r>
              <a:rPr lang="en-US" dirty="0"/>
              <a:t>GE-McKinsey 9-Box Matrix</a:t>
            </a:r>
          </a:p>
        </p:txBody>
      </p:sp>
      <p:graphicFrame>
        <p:nvGraphicFramePr>
          <p:cNvPr id="47" name="Table 46"/>
          <p:cNvGraphicFramePr>
            <a:graphicFrameLocks noGrp="1"/>
          </p:cNvGraphicFramePr>
          <p:nvPr/>
        </p:nvGraphicFramePr>
        <p:xfrm>
          <a:off x="395288" y="1307298"/>
          <a:ext cx="8353424" cy="4979222"/>
        </p:xfrm>
        <a:graphic>
          <a:graphicData uri="http://schemas.openxmlformats.org/drawingml/2006/table">
            <a:tbl>
              <a:tblPr firstRow="1" bandRow="1">
                <a:tableStyleId>{5940675A-B579-460E-94D1-54222C63F5DA}</a:tableStyleId>
              </a:tblPr>
              <a:tblGrid>
                <a:gridCol w="604812">
                  <a:extLst>
                    <a:ext uri="{9D8B030D-6E8A-4147-A177-3AD203B41FA5}">
                      <a16:colId xmlns:a16="http://schemas.microsoft.com/office/drawing/2014/main" val="20000"/>
                    </a:ext>
                  </a:extLst>
                </a:gridCol>
                <a:gridCol w="714380">
                  <a:extLst>
                    <a:ext uri="{9D8B030D-6E8A-4147-A177-3AD203B41FA5}">
                      <a16:colId xmlns:a16="http://schemas.microsoft.com/office/drawing/2014/main" val="20001"/>
                    </a:ext>
                  </a:extLst>
                </a:gridCol>
                <a:gridCol w="214314">
                  <a:extLst>
                    <a:ext uri="{9D8B030D-6E8A-4147-A177-3AD203B41FA5}">
                      <a16:colId xmlns:a16="http://schemas.microsoft.com/office/drawing/2014/main" val="20002"/>
                    </a:ext>
                  </a:extLst>
                </a:gridCol>
                <a:gridCol w="2130430">
                  <a:extLst>
                    <a:ext uri="{9D8B030D-6E8A-4147-A177-3AD203B41FA5}">
                      <a16:colId xmlns:a16="http://schemas.microsoft.com/office/drawing/2014/main" val="20003"/>
                    </a:ext>
                  </a:extLst>
                </a:gridCol>
                <a:gridCol w="227024">
                  <a:extLst>
                    <a:ext uri="{9D8B030D-6E8A-4147-A177-3AD203B41FA5}">
                      <a16:colId xmlns:a16="http://schemas.microsoft.com/office/drawing/2014/main" val="20004"/>
                    </a:ext>
                  </a:extLst>
                </a:gridCol>
                <a:gridCol w="2117720">
                  <a:extLst>
                    <a:ext uri="{9D8B030D-6E8A-4147-A177-3AD203B41FA5}">
                      <a16:colId xmlns:a16="http://schemas.microsoft.com/office/drawing/2014/main" val="20005"/>
                    </a:ext>
                  </a:extLst>
                </a:gridCol>
                <a:gridCol w="239734">
                  <a:extLst>
                    <a:ext uri="{9D8B030D-6E8A-4147-A177-3AD203B41FA5}">
                      <a16:colId xmlns:a16="http://schemas.microsoft.com/office/drawing/2014/main" val="20006"/>
                    </a:ext>
                  </a:extLst>
                </a:gridCol>
                <a:gridCol w="2105010">
                  <a:extLst>
                    <a:ext uri="{9D8B030D-6E8A-4147-A177-3AD203B41FA5}">
                      <a16:colId xmlns:a16="http://schemas.microsoft.com/office/drawing/2014/main" val="20007"/>
                    </a:ext>
                  </a:extLst>
                </a:gridCol>
              </a:tblGrid>
              <a:tr h="502765">
                <a:tc>
                  <a:txBody>
                    <a:bodyPr/>
                    <a:lstStyle/>
                    <a:p>
                      <a:endParaRPr lang="en-US"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tc>
                  <a:txBody>
                    <a:bodyPr/>
                    <a:lstStyle/>
                    <a:p>
                      <a:endParaRPr lang="en-US"/>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tc gridSpan="6">
                  <a:txBody>
                    <a:bodyPr/>
                    <a:lstStyle/>
                    <a:p>
                      <a:pPr algn="ctr"/>
                      <a:r>
                        <a:rPr lang="en-US" b="1" dirty="0"/>
                        <a:t>Competitive Strength of Business Unit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502765">
                <a:tc>
                  <a:txBody>
                    <a:bodyPr/>
                    <a:lstStyle/>
                    <a:p>
                      <a:pPr algn="ctr"/>
                      <a:endParaRPr lang="en-US" b="1" dirty="0"/>
                    </a:p>
                  </a:txBody>
                  <a:tcPr vert="vert27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endParaRPr lang="en-US" dirty="0"/>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a:r>
                        <a:rPr lang="en-US" dirty="0"/>
                        <a:t>High</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dirty="0"/>
                        <a:t>Medium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dirty="0"/>
                        <a:t>Low</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324564">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t>Industry Attractiveness </a:t>
                      </a:r>
                    </a:p>
                  </a:txBody>
                  <a:tcPr vert="vert27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dirty="0"/>
                        <a:t>High</a:t>
                      </a:r>
                    </a:p>
                  </a:txBody>
                  <a:tcPr vert="vert27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5B7F8F"/>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180975">
                        <a:buFont typeface="Arial" pitchFamily="34" charset="0"/>
                        <a:buChar char="•"/>
                      </a:pPr>
                      <a:endParaRPr lang="en-US" sz="12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5B7F8F"/>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180975">
                        <a:buFont typeface="Arial" pitchFamily="34" charset="0"/>
                        <a:buChar char="•"/>
                      </a:pPr>
                      <a:endParaRPr lang="en-US" sz="12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79AABB"/>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324564">
                <a:tc vMerge="1">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dirty="0"/>
                        <a:t>Medium</a:t>
                      </a:r>
                    </a:p>
                  </a:txBody>
                  <a:tcPr vert="vert27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5B7F8F"/>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180975">
                        <a:buFont typeface="Arial" pitchFamily="34" charset="0"/>
                        <a:buChar char="•"/>
                      </a:pPr>
                      <a:endParaRPr lang="en-US" sz="12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79AABB"/>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180975">
                        <a:buFont typeface="Arial" pitchFamily="34" charset="0"/>
                        <a:buChar char="•"/>
                      </a:pPr>
                      <a:endParaRPr lang="en-US" sz="12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E7405"/>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324564">
                <a:tc vMerge="1">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dirty="0"/>
                        <a:t>Low</a:t>
                      </a:r>
                    </a:p>
                  </a:txBody>
                  <a:tcPr vert="vert27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79AABB"/>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180975">
                        <a:buFont typeface="Arial" pitchFamily="34" charset="0"/>
                        <a:buChar char="•"/>
                      </a:pPr>
                      <a:endParaRPr lang="en-US" sz="12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E7405"/>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180975">
                        <a:buFont typeface="Arial" pitchFamily="34" charset="0"/>
                        <a:buChar char="•"/>
                      </a:pPr>
                      <a:endParaRPr lang="en-US" sz="12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E7405"/>
                    </a:solidFill>
                  </a:tcPr>
                </a:tc>
                <a:tc>
                  <a:txBody>
                    <a:bodyPr/>
                    <a:lstStyle/>
                    <a:p>
                      <a:pPr marL="0" indent="180975">
                        <a:buFont typeface="Arial" pitchFamily="34" charset="0"/>
                        <a:buChar cha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p>
                      <a:pPr marL="0" marR="0" indent="18097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schemeClr val="tx1">
                              <a:lumMod val="65000"/>
                              <a:lumOff val="35000"/>
                            </a:schemeClr>
                          </a:solidFill>
                        </a:rPr>
                        <a:t>Your Text Here</a:t>
                      </a:r>
                    </a:p>
                  </a:txBody>
                  <a:tcP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grpSp>
        <p:nvGrpSpPr>
          <p:cNvPr id="13" name="Group 12"/>
          <p:cNvGrpSpPr/>
          <p:nvPr/>
        </p:nvGrpSpPr>
        <p:grpSpPr>
          <a:xfrm>
            <a:off x="0" y="642918"/>
            <a:ext cx="3120470" cy="1133197"/>
            <a:chOff x="0" y="857232"/>
            <a:chExt cx="3120470" cy="1133197"/>
          </a:xfrm>
        </p:grpSpPr>
        <p:sp>
          <p:nvSpPr>
            <p:cNvPr id="48" name="Rectangle 47"/>
            <p:cNvSpPr/>
            <p:nvPr/>
          </p:nvSpPr>
          <p:spPr>
            <a:xfrm>
              <a:off x="285720" y="1248026"/>
              <a:ext cx="214313" cy="214313"/>
            </a:xfrm>
            <a:prstGeom prst="rect">
              <a:avLst/>
            </a:prstGeom>
            <a:solidFill>
              <a:srgbClr val="5B7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9" name="Rectangle 48"/>
            <p:cNvSpPr/>
            <p:nvPr/>
          </p:nvSpPr>
          <p:spPr>
            <a:xfrm>
              <a:off x="500034" y="1224377"/>
              <a:ext cx="433132" cy="253916"/>
            </a:xfrm>
            <a:prstGeom prst="rect">
              <a:avLst/>
            </a:prstGeom>
          </p:spPr>
          <p:txBody>
            <a:bodyPr wrap="none">
              <a:spAutoFit/>
            </a:bodyPr>
            <a:lstStyle/>
            <a:p>
              <a:r>
                <a:rPr lang="en-US" sz="1050" dirty="0">
                  <a:solidFill>
                    <a:prstClr val="black"/>
                  </a:solidFill>
                </a:rPr>
                <a:t>High</a:t>
              </a:r>
              <a:endParaRPr lang="en-US" sz="1600" dirty="0"/>
            </a:p>
          </p:txBody>
        </p:sp>
        <p:sp>
          <p:nvSpPr>
            <p:cNvPr id="50" name="Rectangle 49"/>
            <p:cNvSpPr/>
            <p:nvPr/>
          </p:nvSpPr>
          <p:spPr>
            <a:xfrm>
              <a:off x="285720" y="1504094"/>
              <a:ext cx="214313" cy="214313"/>
            </a:xfrm>
            <a:prstGeom prst="rect">
              <a:avLst/>
            </a:prstGeom>
            <a:solidFill>
              <a:srgbClr val="79AA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1" name="Rectangle 50"/>
            <p:cNvSpPr/>
            <p:nvPr/>
          </p:nvSpPr>
          <p:spPr>
            <a:xfrm>
              <a:off x="500034" y="1480445"/>
              <a:ext cx="646331" cy="253916"/>
            </a:xfrm>
            <a:prstGeom prst="rect">
              <a:avLst/>
            </a:prstGeom>
          </p:spPr>
          <p:txBody>
            <a:bodyPr wrap="none">
              <a:spAutoFit/>
            </a:bodyPr>
            <a:lstStyle/>
            <a:p>
              <a:r>
                <a:rPr lang="en-US" sz="1050" dirty="0">
                  <a:solidFill>
                    <a:prstClr val="black"/>
                  </a:solidFill>
                </a:rPr>
                <a:t>Medium</a:t>
              </a:r>
              <a:endParaRPr lang="en-US" sz="1600" dirty="0"/>
            </a:p>
          </p:txBody>
        </p:sp>
        <p:sp>
          <p:nvSpPr>
            <p:cNvPr id="52" name="Rectangle 51"/>
            <p:cNvSpPr/>
            <p:nvPr/>
          </p:nvSpPr>
          <p:spPr>
            <a:xfrm>
              <a:off x="285720" y="1760162"/>
              <a:ext cx="214313" cy="214313"/>
            </a:xfrm>
            <a:prstGeom prst="rect">
              <a:avLst/>
            </a:prstGeom>
            <a:solidFill>
              <a:srgbClr val="FE7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00034" y="1736513"/>
              <a:ext cx="407484" cy="253916"/>
            </a:xfrm>
            <a:prstGeom prst="rect">
              <a:avLst/>
            </a:prstGeom>
          </p:spPr>
          <p:txBody>
            <a:bodyPr wrap="none">
              <a:spAutoFit/>
            </a:bodyPr>
            <a:lstStyle/>
            <a:p>
              <a:r>
                <a:rPr lang="en-US" sz="1050" dirty="0">
                  <a:solidFill>
                    <a:prstClr val="black"/>
                  </a:solidFill>
                </a:rPr>
                <a:t>Low</a:t>
              </a:r>
              <a:endParaRPr lang="en-US" sz="1600" dirty="0"/>
            </a:p>
          </p:txBody>
        </p:sp>
        <p:sp>
          <p:nvSpPr>
            <p:cNvPr id="54" name="Rectangle 53"/>
            <p:cNvSpPr/>
            <p:nvPr/>
          </p:nvSpPr>
          <p:spPr>
            <a:xfrm>
              <a:off x="0" y="857232"/>
              <a:ext cx="3120470" cy="307777"/>
            </a:xfrm>
            <a:prstGeom prst="rect">
              <a:avLst/>
            </a:prstGeom>
          </p:spPr>
          <p:txBody>
            <a:bodyPr wrap="none">
              <a:spAutoFit/>
            </a:bodyPr>
            <a:lstStyle/>
            <a:p>
              <a:r>
                <a:rPr lang="en-US" sz="1400" dirty="0">
                  <a:solidFill>
                    <a:prstClr val="black"/>
                  </a:solidFill>
                </a:rPr>
                <a:t>Priority for investment / attractiveness:</a:t>
              </a:r>
              <a:endParaRPr lang="en-US" sz="2400" dirty="0"/>
            </a:p>
          </p:txBody>
        </p:sp>
      </p:grpSp>
      <p:sp>
        <p:nvSpPr>
          <p:cNvPr id="12" name="TextBox 11"/>
          <p:cNvSpPr txBox="1"/>
          <p:nvPr/>
        </p:nvSpPr>
        <p:spPr>
          <a:xfrm>
            <a:off x="0" y="6611779"/>
            <a:ext cx="2004075" cy="246221"/>
          </a:xfrm>
          <a:prstGeom prst="rect">
            <a:avLst/>
          </a:prstGeom>
          <a:noFill/>
        </p:spPr>
        <p:txBody>
          <a:bodyPr wrap="none" rtlCol="0">
            <a:spAutoFit/>
          </a:bodyPr>
          <a:lstStyle/>
          <a:p>
            <a:r>
              <a:rPr lang="en-US" sz="1000" dirty="0">
                <a:solidFill>
                  <a:schemeClr val="tx1">
                    <a:lumMod val="50000"/>
                    <a:lumOff val="50000"/>
                  </a:schemeClr>
                </a:solidFill>
              </a:rPr>
              <a:t>Source: http://www.mckinsey.com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2"/>
          <p:cNvSpPr>
            <a:spLocks noGrp="1"/>
          </p:cNvSpPr>
          <p:nvPr>
            <p:ph type="dt" sz="half" idx="10"/>
          </p:nvPr>
        </p:nvSpPr>
        <p:spPr/>
        <p:txBody>
          <a:bodyPr/>
          <a:lstStyle/>
          <a:p>
            <a:r>
              <a:rPr lang="fr-FR">
                <a:solidFill>
                  <a:prstClr val="black">
                    <a:lumMod val="95000"/>
                    <a:lumOff val="5000"/>
                  </a:prstClr>
                </a:solidFill>
              </a:rPr>
              <a:t>Your date comes here</a:t>
            </a:r>
            <a:endParaRPr lang="en-US" dirty="0">
              <a:solidFill>
                <a:prstClr val="black">
                  <a:lumMod val="95000"/>
                  <a:lumOff val="5000"/>
                </a:prstClr>
              </a:solidFill>
            </a:endParaRPr>
          </a:p>
        </p:txBody>
      </p:sp>
      <p:sp>
        <p:nvSpPr>
          <p:cNvPr id="14" name="Footer Placeholder 3"/>
          <p:cNvSpPr>
            <a:spLocks noGrp="1"/>
          </p:cNvSpPr>
          <p:nvPr>
            <p:ph type="ftr" sz="quarter" idx="11"/>
          </p:nvPr>
        </p:nvSpPr>
        <p:spPr/>
        <p:txBody>
          <a:bodyPr/>
          <a:lstStyle/>
          <a:p>
            <a:r>
              <a:rPr lang="en-US">
                <a:solidFill>
                  <a:prstClr val="black">
                    <a:lumMod val="95000"/>
                    <a:lumOff val="5000"/>
                  </a:prstClr>
                </a:solidFill>
              </a:rPr>
              <a:t>Your footer comes here</a:t>
            </a:r>
          </a:p>
        </p:txBody>
      </p:sp>
      <p:sp>
        <p:nvSpPr>
          <p:cNvPr id="62475" name="Rectangle 11"/>
          <p:cNvSpPr>
            <a:spLocks noGrp="1" noChangeArrowheads="1"/>
          </p:cNvSpPr>
          <p:nvPr>
            <p:ph type="title" idx="4294967295"/>
          </p:nvPr>
        </p:nvSpPr>
        <p:spPr>
          <a:xfrm>
            <a:off x="0" y="71438"/>
            <a:ext cx="8229600" cy="796925"/>
          </a:xfrm>
        </p:spPr>
        <p:txBody>
          <a:bodyPr/>
          <a:lstStyle/>
          <a:p>
            <a:r>
              <a:rPr lang="en-GB" dirty="0"/>
              <a:t>Conditions of use</a:t>
            </a:r>
          </a:p>
        </p:txBody>
      </p:sp>
      <p:sp>
        <p:nvSpPr>
          <p:cNvPr id="62466" name="Rectangle 2"/>
          <p:cNvSpPr>
            <a:spLocks noChangeArrowheads="1"/>
          </p:cNvSpPr>
          <p:nvPr/>
        </p:nvSpPr>
        <p:spPr bwMode="auto">
          <a:xfrm>
            <a:off x="0" y="0"/>
            <a:ext cx="9144000" cy="6858000"/>
          </a:xfrm>
          <a:prstGeom prst="rect">
            <a:avLst/>
          </a:prstGeom>
          <a:gradFill>
            <a:gsLst>
              <a:gs pos="0">
                <a:schemeClr val="lt1">
                  <a:tint val="40000"/>
                  <a:satMod val="350000"/>
                </a:schemeClr>
              </a:gs>
              <a:gs pos="40000">
                <a:schemeClr val="lt1">
                  <a:tint val="45000"/>
                  <a:shade val="99000"/>
                  <a:satMod val="350000"/>
                </a:schemeClr>
              </a:gs>
              <a:gs pos="100000">
                <a:schemeClr val="bg1">
                  <a:lumMod val="85000"/>
                </a:schemeClr>
              </a:gs>
            </a:gsLst>
          </a:gradFill>
          <a:ln w="9525">
            <a:solidFill>
              <a:schemeClr val="bg1"/>
            </a:solidFill>
            <a:miter lim="800000"/>
            <a:headEnd/>
            <a:tailEnd/>
          </a:ln>
          <a:effectLst/>
        </p:spPr>
        <p:style>
          <a:lnRef idx="0">
            <a:scrgbClr r="0" g="0" b="0"/>
          </a:lnRef>
          <a:fillRef idx="1002">
            <a:schemeClr val="lt1"/>
          </a:fillRef>
          <a:effectRef idx="0">
            <a:scrgbClr r="0" g="0" b="0"/>
          </a:effectRef>
          <a:fontRef idx="major"/>
        </p:style>
        <p:txBody>
          <a:bodyPr wrap="none" anchor="ctr"/>
          <a:lstStyle/>
          <a:p>
            <a:endParaRPr lang="fr-FR">
              <a:solidFill>
                <a:prstClr val="black"/>
              </a:solidFill>
            </a:endParaRPr>
          </a:p>
        </p:txBody>
      </p:sp>
      <p:sp>
        <p:nvSpPr>
          <p:cNvPr id="62470" name="Rectangle 6"/>
          <p:cNvSpPr>
            <a:spLocks noChangeArrowheads="1"/>
          </p:cNvSpPr>
          <p:nvPr/>
        </p:nvSpPr>
        <p:spPr bwMode="auto">
          <a:xfrm>
            <a:off x="3995738" y="6568901"/>
            <a:ext cx="5003800" cy="244475"/>
          </a:xfrm>
          <a:prstGeom prst="rect">
            <a:avLst/>
          </a:prstGeom>
          <a:noFill/>
          <a:ln w="9525">
            <a:noFill/>
            <a:miter lim="800000"/>
            <a:headEnd/>
            <a:tailEnd/>
          </a:ln>
          <a:effectLst/>
        </p:spPr>
        <p:txBody>
          <a:bodyPr anchor="ctr">
            <a:spAutoFit/>
          </a:bodyPr>
          <a:lstStyle/>
          <a:p>
            <a:r>
              <a:rPr lang="fr-FR" sz="1000" dirty="0">
                <a:solidFill>
                  <a:prstClr val="black"/>
                </a:solidFill>
                <a:hlinkClick r:id="rId3"/>
              </a:rPr>
              <a:t>http://creativecommons.org/licenses/by-nc-sa/3.0/</a:t>
            </a:r>
            <a:r>
              <a:rPr lang="fr-FR" sz="1000" dirty="0">
                <a:solidFill>
                  <a:prstClr val="black"/>
                </a:solidFill>
              </a:rPr>
              <a:t> </a:t>
            </a:r>
          </a:p>
        </p:txBody>
      </p:sp>
      <p:sp>
        <p:nvSpPr>
          <p:cNvPr id="62472" name="Line 8"/>
          <p:cNvSpPr>
            <a:spLocks noChangeShapeType="1"/>
          </p:cNvSpPr>
          <p:nvPr/>
        </p:nvSpPr>
        <p:spPr bwMode="auto">
          <a:xfrm>
            <a:off x="3127376" y="1412875"/>
            <a:ext cx="0" cy="4464050"/>
          </a:xfrm>
          <a:prstGeom prst="line">
            <a:avLst/>
          </a:prstGeom>
          <a:noFill/>
          <a:ln w="9525">
            <a:solidFill>
              <a:srgbClr val="C0C0C0"/>
            </a:solidFill>
            <a:round/>
            <a:headEnd/>
            <a:tailEnd/>
          </a:ln>
          <a:effectLst/>
        </p:spPr>
        <p:txBody>
          <a:bodyPr/>
          <a:lstStyle/>
          <a:p>
            <a:endParaRPr lang="fr-FR">
              <a:solidFill>
                <a:prstClr val="black"/>
              </a:solidFill>
            </a:endParaRPr>
          </a:p>
        </p:txBody>
      </p:sp>
      <p:sp>
        <p:nvSpPr>
          <p:cNvPr id="62474" name="Rectangle 10"/>
          <p:cNvSpPr>
            <a:spLocks noChangeArrowheads="1"/>
          </p:cNvSpPr>
          <p:nvPr/>
        </p:nvSpPr>
        <p:spPr bwMode="auto">
          <a:xfrm>
            <a:off x="611188" y="6153964"/>
            <a:ext cx="1789272" cy="553998"/>
          </a:xfrm>
          <a:prstGeom prst="rect">
            <a:avLst/>
          </a:prstGeom>
          <a:noFill/>
          <a:ln w="9525">
            <a:noFill/>
            <a:miter lim="800000"/>
            <a:headEnd/>
            <a:tailEnd/>
          </a:ln>
          <a:effectLst/>
        </p:spPr>
        <p:txBody>
          <a:bodyPr wrap="none" anchor="ctr">
            <a:spAutoFit/>
          </a:bodyPr>
          <a:lstStyle/>
          <a:p>
            <a:r>
              <a:rPr lang="fr-FR" sz="1000" dirty="0">
                <a:solidFill>
                  <a:prstClr val="black"/>
                </a:solidFill>
                <a:hlinkClick r:id="rId4"/>
              </a:rPr>
              <a:t>http://www.showeet.com</a:t>
            </a:r>
            <a:endParaRPr lang="fr-FR" sz="1000" dirty="0">
              <a:solidFill>
                <a:prstClr val="black"/>
              </a:solidFill>
            </a:endParaRPr>
          </a:p>
          <a:p>
            <a:endParaRPr lang="fr-FR" sz="1000" dirty="0">
              <a:solidFill>
                <a:prstClr val="black"/>
              </a:solidFill>
            </a:endParaRPr>
          </a:p>
          <a:p>
            <a:r>
              <a:rPr lang="fr-FR" sz="1000" dirty="0">
                <a:solidFill>
                  <a:prstClr val="black"/>
                </a:solidFill>
              </a:rPr>
              <a:t>Contact: Showeet@ymail.com </a:t>
            </a:r>
          </a:p>
        </p:txBody>
      </p:sp>
      <p:sp>
        <p:nvSpPr>
          <p:cNvPr id="62479" name="Rectangle 15"/>
          <p:cNvSpPr>
            <a:spLocks noChangeArrowheads="1"/>
          </p:cNvSpPr>
          <p:nvPr/>
        </p:nvSpPr>
        <p:spPr bwMode="auto">
          <a:xfrm>
            <a:off x="3707904" y="1479478"/>
            <a:ext cx="5291634" cy="5189882"/>
          </a:xfrm>
          <a:prstGeom prst="rect">
            <a:avLst/>
          </a:prstGeom>
          <a:noFill/>
          <a:ln w="9525">
            <a:noFill/>
            <a:miter lim="800000"/>
            <a:headEnd/>
            <a:tailEnd/>
          </a:ln>
          <a:effectLst/>
        </p:spPr>
        <p:txBody>
          <a:bodyPr wrap="square">
            <a:spAutoFit/>
          </a:bodyPr>
          <a:lstStyle/>
          <a:p>
            <a:r>
              <a:rPr lang="en-US" sz="1600" b="1" dirty="0">
                <a:solidFill>
                  <a:prstClr val="black"/>
                </a:solidFill>
              </a:rPr>
              <a:t>With the use of this free </a:t>
            </a:r>
            <a:r>
              <a:rPr lang="en-US" sz="1600" b="1" dirty="0">
                <a:solidFill>
                  <a:srgbClr val="FE7405"/>
                </a:solidFill>
              </a:rPr>
              <a:t>diagram</a:t>
            </a:r>
            <a:r>
              <a:rPr lang="en-US" sz="1600" b="1" dirty="0">
                <a:solidFill>
                  <a:schemeClr val="accent2">
                    <a:lumMod val="75000"/>
                  </a:schemeClr>
                </a:solidFill>
              </a:rPr>
              <a:t> </a:t>
            </a:r>
            <a:r>
              <a:rPr lang="en-US" sz="1600" b="1" dirty="0">
                <a:solidFill>
                  <a:prstClr val="black"/>
                </a:solidFill>
              </a:rPr>
              <a:t>you accept the following use and license conditions.</a:t>
            </a:r>
            <a:endParaRPr lang="en-US" sz="1000" dirty="0">
              <a:solidFill>
                <a:prstClr val="black"/>
              </a:solidFill>
            </a:endParaRPr>
          </a:p>
          <a:p>
            <a:pPr>
              <a:spcBef>
                <a:spcPct val="50000"/>
              </a:spcBef>
            </a:pPr>
            <a:endParaRPr lang="en-US" sz="400" dirty="0">
              <a:solidFill>
                <a:prstClr val="black"/>
              </a:solidFill>
            </a:endParaRPr>
          </a:p>
          <a:p>
            <a:pPr>
              <a:spcBef>
                <a:spcPct val="50000"/>
              </a:spcBef>
            </a:pPr>
            <a:r>
              <a:rPr lang="en-US" sz="1200" dirty="0">
                <a:solidFill>
                  <a:prstClr val="black"/>
                </a:solidFill>
              </a:rPr>
              <a:t>You are free:</a:t>
            </a:r>
          </a:p>
          <a:p>
            <a:pPr>
              <a:spcBef>
                <a:spcPct val="50000"/>
              </a:spcBef>
            </a:pPr>
            <a:endParaRPr lang="en-US" sz="800" dirty="0">
              <a:solidFill>
                <a:prstClr val="black"/>
              </a:solidFill>
            </a:endParaRPr>
          </a:p>
          <a:p>
            <a:pPr>
              <a:spcBef>
                <a:spcPct val="50000"/>
              </a:spcBef>
            </a:pPr>
            <a:r>
              <a:rPr lang="en-US" sz="1400" b="1" dirty="0">
                <a:solidFill>
                  <a:prstClr val="black"/>
                </a:solidFill>
              </a:rPr>
              <a:t>To Share</a:t>
            </a:r>
            <a:r>
              <a:rPr lang="en-US" sz="1200" dirty="0">
                <a:solidFill>
                  <a:prstClr val="black"/>
                </a:solidFill>
              </a:rPr>
              <a:t> — to copy, distribute and transmit the work</a:t>
            </a:r>
          </a:p>
          <a:p>
            <a:pPr>
              <a:spcBef>
                <a:spcPct val="50000"/>
              </a:spcBef>
            </a:pPr>
            <a:r>
              <a:rPr lang="en-US" sz="1400" b="1" dirty="0">
                <a:solidFill>
                  <a:prstClr val="black"/>
                </a:solidFill>
              </a:rPr>
              <a:t>To Remix </a:t>
            </a:r>
            <a:r>
              <a:rPr lang="en-US" sz="1200" dirty="0">
                <a:solidFill>
                  <a:prstClr val="black"/>
                </a:solidFill>
              </a:rPr>
              <a:t>— to adapt the work</a:t>
            </a:r>
          </a:p>
          <a:p>
            <a:pPr>
              <a:spcBef>
                <a:spcPct val="50000"/>
              </a:spcBef>
            </a:pPr>
            <a:endParaRPr lang="en-US" sz="600" dirty="0">
              <a:solidFill>
                <a:prstClr val="black"/>
              </a:solidFill>
            </a:endParaRPr>
          </a:p>
          <a:p>
            <a:pPr>
              <a:spcBef>
                <a:spcPct val="50000"/>
              </a:spcBef>
            </a:pPr>
            <a:r>
              <a:rPr lang="en-US" sz="1200" dirty="0">
                <a:solidFill>
                  <a:prstClr val="black"/>
                </a:solidFill>
              </a:rPr>
              <a:t>Under the following conditions:</a:t>
            </a:r>
            <a:endParaRPr lang="en-US" sz="800" dirty="0">
              <a:solidFill>
                <a:prstClr val="black"/>
              </a:solidFill>
            </a:endParaRPr>
          </a:p>
          <a:p>
            <a:pPr>
              <a:spcBef>
                <a:spcPct val="50000"/>
              </a:spcBef>
            </a:pPr>
            <a:r>
              <a:rPr lang="en-US" sz="1400" b="1" dirty="0">
                <a:solidFill>
                  <a:prstClr val="black"/>
                </a:solidFill>
              </a:rPr>
              <a:t>Attribution</a:t>
            </a:r>
            <a:r>
              <a:rPr lang="en-US" sz="1200" dirty="0">
                <a:solidFill>
                  <a:prstClr val="black"/>
                </a:solidFill>
              </a:rPr>
              <a:t> — You must attribute the work in the manner specified by the author or licensor (but not in any way that suggests that they endorse you or your use of the work).</a:t>
            </a:r>
          </a:p>
          <a:p>
            <a:pPr>
              <a:spcBef>
                <a:spcPct val="50000"/>
              </a:spcBef>
            </a:pPr>
            <a:r>
              <a:rPr lang="en-US" sz="1400" b="1" dirty="0">
                <a:solidFill>
                  <a:prstClr val="black"/>
                </a:solidFill>
              </a:rPr>
              <a:t>Noncommercial</a:t>
            </a:r>
            <a:r>
              <a:rPr lang="en-US" sz="1200" dirty="0">
                <a:solidFill>
                  <a:prstClr val="black"/>
                </a:solidFill>
              </a:rPr>
              <a:t> — You may not use this work for commercial purposes.</a:t>
            </a:r>
          </a:p>
          <a:p>
            <a:pPr lvl="0">
              <a:spcBef>
                <a:spcPct val="50000"/>
              </a:spcBef>
            </a:pPr>
            <a:r>
              <a:rPr lang="en-US" sz="1400" b="1" dirty="0">
                <a:solidFill>
                  <a:prstClr val="black"/>
                </a:solidFill>
              </a:rPr>
              <a:t>Share Alike </a:t>
            </a:r>
            <a:r>
              <a:rPr lang="en-US" sz="1200" dirty="0">
                <a:solidFill>
                  <a:prstClr val="black"/>
                </a:solidFill>
              </a:rPr>
              <a:t>— If you alter, transform, or build upon this work, you may distribute the resulting work only under the same or similar license to this one.</a:t>
            </a:r>
          </a:p>
          <a:p>
            <a:pPr>
              <a:spcBef>
                <a:spcPct val="50000"/>
              </a:spcBef>
            </a:pPr>
            <a:endParaRPr lang="en-US" sz="500" dirty="0">
              <a:solidFill>
                <a:prstClr val="black"/>
              </a:solidFill>
            </a:endParaRPr>
          </a:p>
          <a:p>
            <a:pPr>
              <a:spcBef>
                <a:spcPct val="50000"/>
              </a:spcBef>
            </a:pPr>
            <a:r>
              <a:rPr lang="en-US" sz="1050" dirty="0">
                <a:solidFill>
                  <a:prstClr val="black"/>
                </a:solidFill>
              </a:rPr>
              <a:t>For any  distribution, you must make clear to others the license terms of this work. The best way to do this is with a link to this web page: </a:t>
            </a:r>
            <a:r>
              <a:rPr lang="en-US" sz="1050" dirty="0">
                <a:solidFill>
                  <a:prstClr val="black"/>
                </a:solidFill>
                <a:hlinkClick r:id="rId5"/>
              </a:rPr>
              <a:t>http://www.showeet.com/terms-of-use/</a:t>
            </a:r>
            <a:r>
              <a:rPr lang="en-US" sz="1050" dirty="0">
                <a:solidFill>
                  <a:prstClr val="black"/>
                </a:solidFill>
              </a:rPr>
              <a:t> </a:t>
            </a:r>
            <a:br>
              <a:rPr lang="en-US" sz="1050" dirty="0">
                <a:solidFill>
                  <a:prstClr val="black"/>
                </a:solidFill>
              </a:rPr>
            </a:br>
            <a:endParaRPr lang="en-US" sz="1050" dirty="0">
              <a:solidFill>
                <a:prstClr val="black"/>
              </a:solidFill>
            </a:endParaRPr>
          </a:p>
          <a:p>
            <a:pPr>
              <a:spcBef>
                <a:spcPct val="50000"/>
              </a:spcBef>
            </a:pPr>
            <a:r>
              <a:rPr lang="en-US" sz="1050" dirty="0">
                <a:solidFill>
                  <a:prstClr val="black"/>
                </a:solidFill>
              </a:rPr>
              <a:t>Any of the conditions can be waived if you get permission from showeet.com</a:t>
            </a:r>
          </a:p>
          <a:p>
            <a:pPr>
              <a:spcBef>
                <a:spcPct val="50000"/>
              </a:spcBef>
            </a:pPr>
            <a:r>
              <a:rPr lang="en-US" sz="1050" dirty="0">
                <a:solidFill>
                  <a:prstClr val="black"/>
                </a:solidFill>
              </a:rPr>
              <a:t>In no event shall </a:t>
            </a:r>
            <a:r>
              <a:rPr lang="en-US" sz="1050" u="sng" dirty="0">
                <a:solidFill>
                  <a:prstClr val="black"/>
                </a:solidFill>
              </a:rPr>
              <a:t>Showeet.com</a:t>
            </a:r>
            <a:r>
              <a:rPr lang="en-US" sz="1050" dirty="0">
                <a:solidFill>
                  <a:prstClr val="black"/>
                </a:solidFill>
              </a:rPr>
              <a:t> be liable for any indirect, special or consequential damages arising out of or in connection with the use of the template, diagram or map.</a:t>
            </a:r>
            <a:endParaRPr lang="fr-FR" sz="1050" dirty="0">
              <a:solidFill>
                <a:prstClr val="black"/>
              </a:solidFill>
            </a:endParaRPr>
          </a:p>
        </p:txBody>
      </p:sp>
      <p:sp>
        <p:nvSpPr>
          <p:cNvPr id="16" name="Rectangle 11"/>
          <p:cNvSpPr txBox="1">
            <a:spLocks noChangeArrowheads="1"/>
          </p:cNvSpPr>
          <p:nvPr/>
        </p:nvSpPr>
        <p:spPr>
          <a:xfrm>
            <a:off x="609600" y="116632"/>
            <a:ext cx="8229600" cy="64807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solidFill>
                  <a:prstClr val="black"/>
                </a:solidFill>
              </a:rPr>
              <a:t>Conditions of use</a:t>
            </a:r>
          </a:p>
        </p:txBody>
      </p:sp>
      <p:sp>
        <p:nvSpPr>
          <p:cNvPr id="3" name="Rectangle 2"/>
          <p:cNvSpPr/>
          <p:nvPr/>
        </p:nvSpPr>
        <p:spPr>
          <a:xfrm>
            <a:off x="250825" y="4293096"/>
            <a:ext cx="2736999" cy="423327"/>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prstClr val="black"/>
              </a:solidFill>
            </a:endParaRPr>
          </a:p>
        </p:txBody>
      </p:sp>
      <p:sp>
        <p:nvSpPr>
          <p:cNvPr id="62480" name="Rectangle 16"/>
          <p:cNvSpPr>
            <a:spLocks noChangeArrowheads="1"/>
          </p:cNvSpPr>
          <p:nvPr/>
        </p:nvSpPr>
        <p:spPr bwMode="auto">
          <a:xfrm>
            <a:off x="300038" y="1700213"/>
            <a:ext cx="2832100" cy="3016210"/>
          </a:xfrm>
          <a:prstGeom prst="rect">
            <a:avLst/>
          </a:prstGeom>
          <a:noFill/>
          <a:ln w="9525">
            <a:noFill/>
            <a:miter lim="800000"/>
            <a:headEnd/>
            <a:tailEnd/>
          </a:ln>
          <a:effectLst/>
        </p:spPr>
        <p:txBody>
          <a:bodyPr>
            <a:spAutoFit/>
          </a:bodyPr>
          <a:lstStyle/>
          <a:p>
            <a:r>
              <a:rPr lang="en-GB" b="1" dirty="0">
                <a:solidFill>
                  <a:prstClr val="black"/>
                </a:solidFill>
              </a:rPr>
              <a:t>You can use this </a:t>
            </a:r>
            <a:r>
              <a:rPr lang="en-GB" b="1" dirty="0">
                <a:solidFill>
                  <a:srgbClr val="FE7405"/>
                </a:solidFill>
              </a:rPr>
              <a:t>diagram</a:t>
            </a:r>
            <a:r>
              <a:rPr lang="en-GB" b="1" dirty="0">
                <a:solidFill>
                  <a:schemeClr val="accent2">
                    <a:lumMod val="75000"/>
                  </a:schemeClr>
                </a:solidFill>
              </a:rPr>
              <a:t> </a:t>
            </a:r>
            <a:r>
              <a:rPr lang="en-GB" b="1" dirty="0">
                <a:solidFill>
                  <a:prstClr val="black"/>
                </a:solidFill>
              </a:rPr>
              <a:t>for your personal, educational and business presentations.</a:t>
            </a:r>
          </a:p>
          <a:p>
            <a:endParaRPr lang="en-GB" b="1" dirty="0">
              <a:solidFill>
                <a:prstClr val="black"/>
              </a:solidFill>
            </a:endParaRPr>
          </a:p>
          <a:p>
            <a:endParaRPr lang="en-GB" b="1" dirty="0">
              <a:solidFill>
                <a:prstClr val="black"/>
              </a:solidFill>
            </a:endParaRPr>
          </a:p>
          <a:p>
            <a:r>
              <a:rPr lang="en-US" sz="1600" dirty="0">
                <a:solidFill>
                  <a:prstClr val="black"/>
                </a:solidFill>
              </a:rPr>
              <a:t>The copyright statement we require you to include when you use our material is:</a:t>
            </a:r>
          </a:p>
          <a:p>
            <a:br>
              <a:rPr lang="en-US" sz="1600" dirty="0">
                <a:solidFill>
                  <a:srgbClr val="C00000"/>
                </a:solidFill>
              </a:rPr>
            </a:br>
            <a:r>
              <a:rPr lang="en-US" dirty="0">
                <a:solidFill>
                  <a:srgbClr val="C00000"/>
                </a:solidFill>
              </a:rPr>
              <a:t>© Copyright Showeet.com</a:t>
            </a:r>
            <a:endParaRPr lang="en-GB" b="1" dirty="0">
              <a:solidFill>
                <a:srgbClr val="C00000"/>
              </a:solidFill>
            </a:endParaRPr>
          </a:p>
        </p:txBody>
      </p:sp>
      <p:pic>
        <p:nvPicPr>
          <p:cNvPr id="2" name="Imag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8794" y="5395912"/>
            <a:ext cx="2324100" cy="962025"/>
          </a:xfrm>
          <a:prstGeom prst="rect">
            <a:avLst/>
          </a:prstGeom>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23826" y="3717032"/>
            <a:ext cx="285652"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24621" y="4365104"/>
            <a:ext cx="288032"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24621" y="4725144"/>
            <a:ext cx="288032"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9441" y="877218"/>
            <a:ext cx="19446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2468202"/>
      </p:ext>
    </p:extLst>
  </p:cSld>
  <p:clrMapOvr>
    <a:masterClrMapping/>
  </p:clrMapOvr>
</p:sld>
</file>

<file path=ppt/theme/theme1.xml><?xml version="1.0" encoding="utf-8"?>
<a:theme xmlns:a="http://schemas.openxmlformats.org/drawingml/2006/main" name="Showeet theme (grey bkgd)">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howeet theme (white bkgd)">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howeet theme (white grey bkgd)">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howeet theme (blue bkgd)">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howeet theme (dark bkgd)">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Showeet theme">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7.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48591</TotalTime>
  <Words>1043</Words>
  <Application>Microsoft Office PowerPoint</Application>
  <PresentationFormat>Affichage à l'écran (4:3)</PresentationFormat>
  <Paragraphs>267</Paragraphs>
  <Slides>9</Slides>
  <Notes>1</Notes>
  <HiddenSlides>0</HiddenSlides>
  <MMClips>0</MMClips>
  <ScaleCrop>false</ScaleCrop>
  <HeadingPairs>
    <vt:vector size="6" baseType="variant">
      <vt:variant>
        <vt:lpstr>Polices utilisées</vt:lpstr>
      </vt:variant>
      <vt:variant>
        <vt:i4>3</vt:i4>
      </vt:variant>
      <vt:variant>
        <vt:lpstr>Thème</vt:lpstr>
      </vt:variant>
      <vt:variant>
        <vt:i4>7</vt:i4>
      </vt:variant>
      <vt:variant>
        <vt:lpstr>Titres des diapositives</vt:lpstr>
      </vt:variant>
      <vt:variant>
        <vt:i4>9</vt:i4>
      </vt:variant>
    </vt:vector>
  </HeadingPairs>
  <TitlesOfParts>
    <vt:vector size="19" baseType="lpstr">
      <vt:lpstr>Arial</vt:lpstr>
      <vt:lpstr>Calibri</vt:lpstr>
      <vt:lpstr>Verdana</vt:lpstr>
      <vt:lpstr>Showeet theme (grey bkgd)</vt:lpstr>
      <vt:lpstr>Showeet theme (white bkgd)</vt:lpstr>
      <vt:lpstr>Showeet theme (white grey bkgd)</vt:lpstr>
      <vt:lpstr>Showeet theme (blue bkgd)</vt:lpstr>
      <vt:lpstr>Showeet theme (dark bkgd)</vt:lpstr>
      <vt:lpstr>Showeet theme</vt:lpstr>
      <vt:lpstr>Blank</vt:lpstr>
      <vt:lpstr>GE-McKinsey 9-Box Matrix</vt:lpstr>
      <vt:lpstr>GE-McKinsey 9-Box Matrix</vt:lpstr>
      <vt:lpstr>GE-McKinsey 9-Box Matrix</vt:lpstr>
      <vt:lpstr>GE-McKinsey 9-Box Matrix</vt:lpstr>
      <vt:lpstr>GE-McKinsey 9-Box Matrix</vt:lpstr>
      <vt:lpstr>GE-McKinsey 9-Box Matrix</vt:lpstr>
      <vt:lpstr>GE-McKinsey 9-Box Matrix</vt:lpstr>
      <vt:lpstr>GE-McKinsey 9-Box Matrix</vt:lpstr>
      <vt:lpstr>Conditions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GE–McKinsey nine-box matrix</dc:title>
  <dc:creator>showeet.com</dc:creator>
  <dc:description>© Copyright Showeet.com</dc:description>
  <cp:lastModifiedBy>Jérôme SUTTER</cp:lastModifiedBy>
  <cp:revision>1</cp:revision>
  <dcterms:created xsi:type="dcterms:W3CDTF">2011-05-09T14:18:21Z</dcterms:created>
  <dcterms:modified xsi:type="dcterms:W3CDTF">2024-02-13T13:52:53Z</dcterms:modified>
  <cp:category>Charts &amp; Diagrams</cp:category>
</cp:coreProperties>
</file>